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6" r:id="rId2"/>
    <p:sldId id="299" r:id="rId3"/>
    <p:sldId id="300" r:id="rId4"/>
    <p:sldId id="301" r:id="rId5"/>
    <p:sldId id="305" r:id="rId6"/>
    <p:sldId id="302" r:id="rId7"/>
    <p:sldId id="259" r:id="rId8"/>
    <p:sldId id="290" r:id="rId9"/>
    <p:sldId id="283" r:id="rId10"/>
    <p:sldId id="284" r:id="rId11"/>
    <p:sldId id="306" r:id="rId12"/>
    <p:sldId id="303" r:id="rId13"/>
    <p:sldId id="285" r:id="rId14"/>
    <p:sldId id="292" r:id="rId15"/>
    <p:sldId id="293" r:id="rId16"/>
    <p:sldId id="304" r:id="rId17"/>
    <p:sldId id="291" r:id="rId18"/>
    <p:sldId id="286" r:id="rId19"/>
    <p:sldId id="288" r:id="rId20"/>
    <p:sldId id="289" r:id="rId21"/>
    <p:sldId id="294" r:id="rId22"/>
    <p:sldId id="295" r:id="rId23"/>
    <p:sldId id="282" r:id="rId2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992038-3420-4092-9A48-68436302CDB4}" type="datetimeFigureOut">
              <a:rPr lang="zh-CN" altLang="en-US" smtClean="0"/>
              <a:t>2022/7/7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93A5AD-CDF6-441E-A434-6E99FE31EF5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77952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用户行为数据是观察性的，而不是实验性的 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-&gt;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次优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solution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选择偏差（</a:t>
            </a:r>
            <a:r>
              <a:rPr lang="en-US" altLang="zh-CN" dirty="0"/>
              <a:t>selection bias</a:t>
            </a:r>
            <a:r>
              <a:rPr lang="zh-CN" altLang="en-US" dirty="0"/>
              <a:t>）：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在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rating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数据集上面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, 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用户并非是随机打分的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.</a:t>
            </a:r>
            <a:endParaRPr lang="zh-CN" alt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i="0" dirty="0">
                <a:solidFill>
                  <a:srgbClr val="121212"/>
                </a:solidFill>
                <a:effectLst/>
                <a:latin typeface="-apple-system"/>
              </a:rPr>
              <a:t>曝光</a:t>
            </a:r>
            <a:r>
              <a:rPr lang="en-US" altLang="zh-CN" b="1" i="0" dirty="0">
                <a:solidFill>
                  <a:srgbClr val="121212"/>
                </a:solidFill>
                <a:effectLst/>
                <a:latin typeface="-apple-system"/>
              </a:rPr>
              <a:t>Bias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: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暴露偏差的发生是因为用户只接触到特定项目的一部分，因此未观察到的交互并不总是代表消极偏好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93A5AD-CDF6-441E-A434-6E99FE31EF53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12937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/>
              <a:t>推荐系统中的数据存在偏差，而现有建模方式如</a:t>
            </a:r>
            <a:r>
              <a:rPr lang="en-US" altLang="zh-CN" sz="1200" dirty="0"/>
              <a:t>MLE</a:t>
            </a:r>
            <a:r>
              <a:rPr lang="zh-CN" altLang="en-US" sz="1200" dirty="0"/>
              <a:t>等会忠实地对含有偏差的数据集进行拟合，从而加剧数据和模型的偏差，该文将对比损失与去偏推荐中的</a:t>
            </a:r>
            <a:r>
              <a:rPr lang="en-US" altLang="zh-CN" sz="1200" dirty="0"/>
              <a:t>Inverse Propensity Weight(IPW)</a:t>
            </a:r>
            <a:r>
              <a:rPr lang="zh-CN" altLang="en-US" sz="1200" dirty="0"/>
              <a:t>进行联系，通过</a:t>
            </a:r>
            <a:r>
              <a:rPr lang="zh-CN" altLang="en-US" sz="1200" b="1" dirty="0"/>
              <a:t>理论</a:t>
            </a:r>
            <a:r>
              <a:rPr lang="zh-CN" altLang="en-US" sz="1200" dirty="0"/>
              <a:t>证明了对比损失等价于</a:t>
            </a:r>
            <a:r>
              <a:rPr lang="en-US" altLang="zh-CN" sz="1200" dirty="0"/>
              <a:t>IPW</a:t>
            </a:r>
            <a:r>
              <a:rPr lang="zh-CN" altLang="en-US" sz="1200" dirty="0"/>
              <a:t>，并设计了使用对比损失进行去偏推荐的一个方法</a:t>
            </a:r>
            <a:r>
              <a:rPr lang="en-US" altLang="zh-CN" sz="1200" dirty="0" err="1"/>
              <a:t>CLRec</a:t>
            </a:r>
            <a:endParaRPr lang="zh-CN" altLang="en-US" sz="1200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93A5AD-CDF6-441E-A434-6E99FE31EF53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74427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节省编码成本</a:t>
            </a:r>
            <a:endParaRPr lang="en-US" altLang="zh-CN" dirty="0"/>
          </a:p>
          <a:p>
            <a:r>
              <a:rPr lang="en-US" altLang="zh-CN" dirty="0"/>
              <a:t>2.</a:t>
            </a:r>
            <a:r>
              <a:rPr lang="zh-CN" altLang="en-US" dirty="0"/>
              <a:t>保证所有样本都能够被采样到，单纯的采样不一定能保证所有样本都被采样到（那没有被曝光的样本呢）</a:t>
            </a:r>
            <a:endParaRPr lang="en-US" altLang="zh-CN" dirty="0"/>
          </a:p>
          <a:p>
            <a:r>
              <a:rPr lang="en-US" altLang="zh-CN" dirty="0"/>
              <a:t>3.</a:t>
            </a:r>
            <a:r>
              <a:rPr lang="zh-CN" altLang="en-US" dirty="0"/>
              <a:t>完成其他任务如序列匹配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93A5AD-CDF6-441E-A434-6E99FE31EF53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12378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节省编码成本</a:t>
            </a:r>
            <a:endParaRPr lang="en-US" altLang="zh-CN" dirty="0"/>
          </a:p>
          <a:p>
            <a:r>
              <a:rPr lang="en-US" altLang="zh-CN" dirty="0"/>
              <a:t>2.</a:t>
            </a:r>
            <a:r>
              <a:rPr lang="zh-CN" altLang="en-US" dirty="0"/>
              <a:t>保证所有样本都能够被采样到，单纯的采样不一定能保证所有样本都被采样到（那没有被曝光的样本呢）</a:t>
            </a:r>
            <a:endParaRPr lang="en-US" altLang="zh-CN" dirty="0"/>
          </a:p>
          <a:p>
            <a:r>
              <a:rPr lang="en-US" altLang="zh-CN" dirty="0"/>
              <a:t>3.</a:t>
            </a:r>
            <a:r>
              <a:rPr lang="zh-CN" altLang="en-US" dirty="0"/>
              <a:t>完成其他任务如序列匹配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93A5AD-CDF6-441E-A434-6E99FE31EF53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82331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节省编码成本</a:t>
            </a:r>
            <a:endParaRPr lang="en-US" altLang="zh-CN" dirty="0"/>
          </a:p>
          <a:p>
            <a:r>
              <a:rPr lang="en-US" altLang="zh-CN" dirty="0"/>
              <a:t>2.</a:t>
            </a:r>
            <a:r>
              <a:rPr lang="zh-CN" altLang="en-US" dirty="0"/>
              <a:t>保证所有样本都能够被采样到，单纯的采样不一定能保证所有样本都被采样到（那没有被曝光的样本呢）</a:t>
            </a:r>
            <a:endParaRPr lang="en-US" altLang="zh-CN" dirty="0"/>
          </a:p>
          <a:p>
            <a:r>
              <a:rPr lang="en-US" altLang="zh-CN" dirty="0"/>
              <a:t>3.</a:t>
            </a:r>
            <a:r>
              <a:rPr lang="zh-CN" altLang="en-US" dirty="0"/>
              <a:t>完成其他任务如序列匹配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93A5AD-CDF6-441E-A434-6E99FE31EF53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47807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C9DC683-2130-2835-5F74-2B6A814184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F248966-01D8-1AAA-E9A1-F93D47FA08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5973626-455D-32F4-DC25-5AB9A94EA7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5BD55-7B2C-4A63-B2D5-F209D606D980}" type="datetimeFigureOut">
              <a:rPr lang="zh-CN" altLang="en-US" smtClean="0"/>
              <a:t>2022/7/7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B5DCA3D-E55D-B3F2-147C-153D843EA9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FD72ADB-2722-A8C5-1412-4797F4868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27A30D-C86C-4526-B48D-E3763DD5297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13062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A56252-9453-C767-B98B-25E7E480B0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BC1259C-2420-E22B-E880-36D732778F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8DE1595-0B34-C375-FD4C-1CA047D353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5BD55-7B2C-4A63-B2D5-F209D606D980}" type="datetimeFigureOut">
              <a:rPr lang="zh-CN" altLang="en-US" smtClean="0"/>
              <a:t>2022/7/7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7861B59-D71F-D3D7-7374-B19AA5996D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8F180BD-A64D-0356-2315-185CC3019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27A30D-C86C-4526-B48D-E3763DD5297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27901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8689132C-B4C1-82B0-0A2C-E64120F278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4186B23-E547-9CD4-DCA0-FCAFACA7F4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B976A1A-CCF7-9CAF-FFFC-3D0AE08F9E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5BD55-7B2C-4A63-B2D5-F209D606D980}" type="datetimeFigureOut">
              <a:rPr lang="zh-CN" altLang="en-US" smtClean="0"/>
              <a:t>2022/7/7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E6D4E4F-392D-25C3-A4E4-86239133F0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73769A1-2C17-D60C-7CFD-F6D1A4DAB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27A30D-C86C-4526-B48D-E3763DD5297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56906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3">
            <a:extLst>
              <a:ext uri="{FF2B5EF4-FFF2-40B4-BE49-F238E27FC236}">
                <a16:creationId xmlns:a16="http://schemas.microsoft.com/office/drawing/2014/main" id="{326D265D-9EF4-7765-B1B2-B9F8BDEAA67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49779" y="242256"/>
            <a:ext cx="7344618" cy="649287"/>
          </a:xfrm>
        </p:spPr>
        <p:txBody>
          <a:bodyPr>
            <a:noAutofit/>
          </a:bodyPr>
          <a:lstStyle>
            <a:lvl1pPr marL="0" indent="0">
              <a:buNone/>
              <a:defRPr sz="4400" b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标题</a:t>
            </a:r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6F24D45D-2BF8-A43E-2A20-267D5AAC448C}"/>
              </a:ext>
            </a:extLst>
          </p:cNvPr>
          <p:cNvCxnSpPr>
            <a:cxnSpLocks/>
          </p:cNvCxnSpPr>
          <p:nvPr userDrawn="1"/>
        </p:nvCxnSpPr>
        <p:spPr>
          <a:xfrm>
            <a:off x="0" y="1174279"/>
            <a:ext cx="8094397" cy="0"/>
          </a:xfrm>
          <a:prstGeom prst="line">
            <a:avLst/>
          </a:prstGeom>
          <a:ln w="15875">
            <a:gradFill>
              <a:gsLst>
                <a:gs pos="0">
                  <a:schemeClr val="accent1"/>
                </a:gs>
                <a:gs pos="100000">
                  <a:schemeClr val="bg1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>
            <a:extLst>
              <a:ext uri="{FF2B5EF4-FFF2-40B4-BE49-F238E27FC236}">
                <a16:creationId xmlns:a16="http://schemas.microsoft.com/office/drawing/2014/main" id="{D8901CE5-F8FF-66F9-74B3-CB5F637741F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7" b="1012"/>
          <a:stretch/>
        </p:blipFill>
        <p:spPr>
          <a:xfrm>
            <a:off x="0" y="291251"/>
            <a:ext cx="749779" cy="567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8575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702C99-2651-7789-EF16-E22DE3C557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F4B0194-0697-4CED-9DAD-9A99721A45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4D12FB6-1019-C39A-7ACF-F35816886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5BD55-7B2C-4A63-B2D5-F209D606D980}" type="datetimeFigureOut">
              <a:rPr lang="zh-CN" altLang="en-US" smtClean="0"/>
              <a:t>2022/7/7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4FF2ACC-9908-8C93-B83E-7C9C7BBB94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379E849-C226-AEDD-C383-4D2003C64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27A30D-C86C-4526-B48D-E3763DD5297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51147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E9E438-C686-CE70-1A66-3D7A2D126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487B1ED-B7CE-AA07-9274-9B766E44FF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C1B9A1F-6C49-A9CF-0108-957F78AB4A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268DE6D-AF0B-2668-A2A8-8D5B97F10B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5BD55-7B2C-4A63-B2D5-F209D606D980}" type="datetimeFigureOut">
              <a:rPr lang="zh-CN" altLang="en-US" smtClean="0"/>
              <a:t>2022/7/7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73605F0-3086-FCF3-D038-A4175043D9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856547D-05F1-A49D-7759-F7B4CA15C5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27A30D-C86C-4526-B48D-E3763DD5297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61008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656D14-AD71-2B62-83DF-4E269D5C19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46EABC7-5132-DB98-2BDC-EA925BBC23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78635CB-B5AD-C5C4-EFA3-7004320612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B73B12C-94DF-C612-A01A-278C0835F4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8B57F6F6-3D9C-E736-137E-9D933D29AE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0B4503A0-5BF6-2B40-3801-016CECA428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5BD55-7B2C-4A63-B2D5-F209D606D980}" type="datetimeFigureOut">
              <a:rPr lang="zh-CN" altLang="en-US" smtClean="0"/>
              <a:t>2022/7/7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04BFB161-704E-85DD-9526-FAB229D134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EC604F4A-88C0-7937-E84A-F4D63A4E65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27A30D-C86C-4526-B48D-E3763DD5297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92035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467BD2-97B8-1BEF-5F2C-DF36DD912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F999AF0-1B5E-DB80-0AD9-C3286C057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5BD55-7B2C-4A63-B2D5-F209D606D980}" type="datetimeFigureOut">
              <a:rPr lang="zh-CN" altLang="en-US" smtClean="0"/>
              <a:t>2022/7/7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5DA49A4-179B-60A4-A90B-3D8DBF8695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5A472DC-DEA4-6FC7-F2C9-57293DB46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27A30D-C86C-4526-B48D-E3763DD5297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85319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F467873-EBCE-8900-12F7-8A23A7DE7D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5BD55-7B2C-4A63-B2D5-F209D606D980}" type="datetimeFigureOut">
              <a:rPr lang="zh-CN" altLang="en-US" smtClean="0"/>
              <a:t>2022/7/7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48BBBEA4-BAA6-C179-FC6E-750BDBBA89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522BA9E-C9C4-35B7-83D6-28A5407D8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27A30D-C86C-4526-B48D-E3763DD5297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73902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8639E1F-DD4D-ED2A-7CDD-3C790C271E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F8922CA-2ED5-BF07-5522-EF26C4733C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DBDB613-B67F-0BBF-470E-2F7B601084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A8B6C8F-CA8B-4BCF-B004-C28382850B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5BD55-7B2C-4A63-B2D5-F209D606D980}" type="datetimeFigureOut">
              <a:rPr lang="zh-CN" altLang="en-US" smtClean="0"/>
              <a:t>2022/7/7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CF2CDBE-B5E0-45C7-E551-C5EFAF9EAC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D9698FE-E3FE-6EB5-3260-F9929C36E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27A30D-C86C-4526-B48D-E3763DD5297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8058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551D1C-68AA-4955-E9AE-DF51F3773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B45D7FCC-3525-0DC6-B912-BCC78544698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BA03805-A3B5-9A01-4D43-981FBAF6E3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CE69B60-9CD4-68A3-C4D8-0A0D3B9526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5BD55-7B2C-4A63-B2D5-F209D606D980}" type="datetimeFigureOut">
              <a:rPr lang="zh-CN" altLang="en-US" smtClean="0"/>
              <a:t>2022/7/7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97329A2-AA58-3205-F119-90C1BA9853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37521A9-193A-2704-05EC-1380403EC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27A30D-C86C-4526-B48D-E3763DD5297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74962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A97B6AF2-E7D1-B9FC-E474-3E3EE52A3E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E6420B4-087B-2245-C394-CA8802B625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3DC9B05-674C-3655-ECC2-6DC13E6E5B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95BD55-7B2C-4A63-B2D5-F209D606D980}" type="datetimeFigureOut">
              <a:rPr lang="zh-CN" altLang="en-US" smtClean="0"/>
              <a:t>2022/7/7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ACB10FC-0A75-1F5A-1BA9-57F337D864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D8FEA56-6BFB-9AE7-75C2-4C5247FF12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27A30D-C86C-4526-B48D-E3763DD5297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82102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0.png"/><Relationship Id="rId4" Type="http://schemas.openxmlformats.org/officeDocument/2006/relationships/image" Target="../media/image3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4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steam.internet.byu.edu/" TargetMode="External"/><Relationship Id="rId4" Type="http://schemas.openxmlformats.org/officeDocument/2006/relationships/image" Target="../media/image6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3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F6C572C-5739-702A-85A8-AA0BD767D914}"/>
              </a:ext>
            </a:extLst>
          </p:cNvPr>
          <p:cNvSpPr txBox="1"/>
          <p:nvPr/>
        </p:nvSpPr>
        <p:spPr>
          <a:xfrm>
            <a:off x="9535187" y="5449756"/>
            <a:ext cx="22833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汇报人：阮滨</a:t>
            </a:r>
            <a:endParaRPr lang="en-US" altLang="zh-CN" sz="2400" b="1" dirty="0">
              <a:solidFill>
                <a:prstClr val="black">
                  <a:lumMod val="65000"/>
                  <a:lumOff val="3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fld id="{9BDED90E-414C-4EF9-AC7B-6443D16C5D9F}" type="datetime1">
              <a:rPr lang="zh-CN" altLang="zh-CN" sz="2400" b="1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2022/7/7</a:t>
            </a:fld>
            <a:endParaRPr lang="zh-CN" altLang="en-US" sz="2400" b="1" dirty="0">
              <a:solidFill>
                <a:prstClr val="black">
                  <a:lumMod val="65000"/>
                  <a:lumOff val="3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92DECD8-3607-228A-AA58-0ACE1E4F5A50}"/>
              </a:ext>
            </a:extLst>
          </p:cNvPr>
          <p:cNvSpPr txBox="1"/>
          <p:nvPr/>
        </p:nvSpPr>
        <p:spPr>
          <a:xfrm>
            <a:off x="0" y="2013009"/>
            <a:ext cx="1219199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Contrastive Learning for Debiased Candidate Generation in</a:t>
            </a:r>
          </a:p>
          <a:p>
            <a:pPr algn="ctr"/>
            <a:r>
              <a:rPr lang="en-US" altLang="zh-CN" sz="32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Large-Scale Recommender Systems</a:t>
            </a:r>
            <a:endParaRPr lang="zh-CN" altLang="en-US" sz="32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A69AED2-FD9C-AA38-2A4B-5CA7E796FA79}"/>
              </a:ext>
            </a:extLst>
          </p:cNvPr>
          <p:cNvSpPr txBox="1"/>
          <p:nvPr/>
        </p:nvSpPr>
        <p:spPr>
          <a:xfrm>
            <a:off x="1828487" y="3347544"/>
            <a:ext cx="80775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800" b="0" i="1" u="none" strike="noStrike" baseline="0" dirty="0">
                <a:latin typeface="LinLibertineT"/>
              </a:rPr>
              <a:t>Chang Zhou, </a:t>
            </a:r>
            <a:r>
              <a:rPr lang="en-US" altLang="zh-CN" sz="1800" b="0" i="1" u="none" strike="noStrike" baseline="0" dirty="0" err="1">
                <a:latin typeface="LinLibertineT"/>
              </a:rPr>
              <a:t>Jianxin</a:t>
            </a:r>
            <a:r>
              <a:rPr lang="en-US" altLang="zh-CN" sz="1800" b="0" i="1" u="none" strike="noStrike" baseline="0" dirty="0">
                <a:latin typeface="LinLibertineT"/>
              </a:rPr>
              <a:t> Ma, </a:t>
            </a:r>
            <a:r>
              <a:rPr lang="en-US" altLang="zh-CN" sz="1800" b="0" i="1" u="none" strike="noStrike" baseline="0" dirty="0" err="1">
                <a:latin typeface="LinLibertineT"/>
              </a:rPr>
              <a:t>Jianwei</a:t>
            </a:r>
            <a:r>
              <a:rPr lang="en-US" altLang="zh-CN" sz="1800" b="0" i="1" u="none" strike="noStrike" baseline="0" dirty="0">
                <a:latin typeface="LinLibertineT"/>
              </a:rPr>
              <a:t> Zhang, </a:t>
            </a:r>
            <a:r>
              <a:rPr lang="en-US" altLang="zh-CN" sz="1800" b="0" i="1" u="none" strike="noStrike" baseline="0" dirty="0" err="1">
                <a:latin typeface="LinLibertineT"/>
              </a:rPr>
              <a:t>Jingren</a:t>
            </a:r>
            <a:r>
              <a:rPr lang="en-US" altLang="zh-CN" sz="1800" b="0" i="1" u="none" strike="noStrike" baseline="0" dirty="0">
                <a:latin typeface="LinLibertineT"/>
              </a:rPr>
              <a:t> Zhou, and </a:t>
            </a:r>
            <a:r>
              <a:rPr lang="en-US" altLang="zh-CN" sz="1800" b="0" i="1" u="none" strike="noStrike" baseline="0" dirty="0" err="1">
                <a:latin typeface="LinLibertineT"/>
              </a:rPr>
              <a:t>Hongxia</a:t>
            </a:r>
            <a:r>
              <a:rPr lang="en-US" altLang="zh-CN" sz="1800" b="0" i="1" u="none" strike="noStrike" baseline="0" dirty="0">
                <a:latin typeface="LinLibertineT"/>
              </a:rPr>
              <a:t> Yang.(KDD 2021)</a:t>
            </a:r>
          </a:p>
          <a:p>
            <a:pPr algn="ctr"/>
            <a:r>
              <a:rPr lang="en-US" altLang="zh-CN" sz="1800" b="0" i="0" kern="1200" baseline="0" dirty="0">
                <a:solidFill>
                  <a:srgbClr val="000000"/>
                </a:solidFill>
                <a:effectLst/>
                <a:latin typeface="LinLibertineT"/>
                <a:ea typeface="等线" panose="02010600030101010101" pitchFamily="2" charset="-122"/>
                <a:cs typeface="+mn-cs"/>
              </a:rPr>
              <a:t>https://doi.org/10.1145/3447548.3467102</a:t>
            </a:r>
            <a:endParaRPr lang="zh-CN" altLang="zh-CN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0942764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72D4671F-2722-8289-AB88-85151992BFF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Single Queue </a:t>
            </a:r>
            <a:r>
              <a:rPr lang="en-US" altLang="zh-CN" dirty="0" err="1"/>
              <a:t>CLRec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28966F8-B070-176D-DC09-7519EF9C3DFA}"/>
              </a:ext>
            </a:extLst>
          </p:cNvPr>
          <p:cNvSpPr txBox="1"/>
          <p:nvPr/>
        </p:nvSpPr>
        <p:spPr>
          <a:xfrm>
            <a:off x="450273" y="1607127"/>
            <a:ext cx="26805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chemeClr val="accent1"/>
                </a:solidFill>
              </a:rPr>
              <a:t>单队列</a:t>
            </a:r>
            <a:r>
              <a:rPr lang="en-US" altLang="zh-CN" sz="2000" b="1" dirty="0" err="1">
                <a:solidFill>
                  <a:schemeClr val="accent1"/>
                </a:solidFill>
              </a:rPr>
              <a:t>CLRec</a:t>
            </a:r>
            <a:r>
              <a:rPr lang="zh-CN" altLang="en-US" sz="2000" b="1" dirty="0">
                <a:solidFill>
                  <a:schemeClr val="accent1"/>
                </a:solidFill>
              </a:rPr>
              <a:t>三种变体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BB28D97-F1D8-99FE-8C07-B10684A284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2364" y="2136953"/>
            <a:ext cx="9227024" cy="434362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6E979C7-E5E4-5286-B0C7-F2290F5EBE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3822" y="1094594"/>
            <a:ext cx="3761905" cy="2504762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A1609442-D504-7181-529A-9B91B13A2D50}"/>
              </a:ext>
            </a:extLst>
          </p:cNvPr>
          <p:cNvSpPr txBox="1"/>
          <p:nvPr/>
        </p:nvSpPr>
        <p:spPr>
          <a:xfrm>
            <a:off x="858982" y="6296096"/>
            <a:ext cx="2694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err="1">
                <a:solidFill>
                  <a:srgbClr val="FF0000"/>
                </a:solidFill>
              </a:rPr>
              <a:t>Batchsize</a:t>
            </a:r>
            <a:r>
              <a:rPr lang="zh-CN" altLang="en-US" b="1" dirty="0">
                <a:solidFill>
                  <a:srgbClr val="FF0000"/>
                </a:solidFill>
              </a:rPr>
              <a:t>等于</a:t>
            </a:r>
            <a:r>
              <a:rPr lang="en-US" altLang="zh-CN" b="1" dirty="0" err="1">
                <a:solidFill>
                  <a:srgbClr val="FF0000"/>
                </a:solidFill>
              </a:rPr>
              <a:t>queue_len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204CE0E-83D9-4332-960F-0CE5B5D25F7D}"/>
              </a:ext>
            </a:extLst>
          </p:cNvPr>
          <p:cNvSpPr txBox="1"/>
          <p:nvPr/>
        </p:nvSpPr>
        <p:spPr>
          <a:xfrm>
            <a:off x="5186218" y="4124098"/>
            <a:ext cx="22317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队列直接保留商品</a:t>
            </a:r>
            <a:r>
              <a:rPr lang="en-US" altLang="zh-CN" b="1" dirty="0">
                <a:solidFill>
                  <a:srgbClr val="FF0000"/>
                </a:solidFill>
              </a:rPr>
              <a:t>id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FFA8A532-CC19-D692-4672-DD16AF6592BB}"/>
                  </a:ext>
                </a:extLst>
              </p:cNvPr>
              <p:cNvSpPr txBox="1"/>
              <p:nvPr/>
            </p:nvSpPr>
            <p:spPr>
              <a:xfrm>
                <a:off x="4980149" y="6271738"/>
                <a:ext cx="30940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b="1" dirty="0">
                    <a:solidFill>
                      <a:srgbClr val="FF0000"/>
                    </a:solidFill>
                  </a:rPr>
                  <a:t>队列直接保留商品编码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𝒈</m:t>
                        </m:r>
                      </m:e>
                      <m:sub>
                        <m:r>
                          <a:rPr lang="en-US" altLang="zh-C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𝜽</m:t>
                        </m:r>
                      </m:sub>
                    </m:sSub>
                    <m:r>
                      <a:rPr lang="en-US" altLang="zh-CN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altLang="zh-CN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FFA8A532-CC19-D692-4672-DD16AF6592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0149" y="6271738"/>
                <a:ext cx="3094052" cy="369332"/>
              </a:xfrm>
              <a:prstGeom prst="rect">
                <a:avLst/>
              </a:prstGeom>
              <a:blipFill>
                <a:blip r:embed="rId5"/>
                <a:stretch>
                  <a:fillRect l="-1772" t="-10000" r="-394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文本框 9">
            <a:extLst>
              <a:ext uri="{FF2B5EF4-FFF2-40B4-BE49-F238E27FC236}">
                <a16:creationId xmlns:a16="http://schemas.microsoft.com/office/drawing/2014/main" id="{FA2A1977-21F7-EE9B-1F1B-C9637116EFC9}"/>
              </a:ext>
            </a:extLst>
          </p:cNvPr>
          <p:cNvSpPr txBox="1"/>
          <p:nvPr/>
        </p:nvSpPr>
        <p:spPr>
          <a:xfrm>
            <a:off x="8444927" y="4835712"/>
            <a:ext cx="627651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1.</a:t>
            </a:r>
            <a:r>
              <a:rPr lang="zh-CN" altLang="en-US" dirty="0"/>
              <a:t>节省编码成本</a:t>
            </a:r>
            <a:endParaRPr lang="en-US" altLang="zh-CN" dirty="0"/>
          </a:p>
          <a:p>
            <a:r>
              <a:rPr lang="en-US" altLang="zh-CN" dirty="0"/>
              <a:t>2.</a:t>
            </a:r>
            <a:r>
              <a:rPr lang="zh-CN" altLang="en-US" dirty="0"/>
              <a:t>保证所有样本都能够被采样到，单</a:t>
            </a:r>
            <a:endParaRPr lang="en-US" altLang="zh-CN" dirty="0"/>
          </a:p>
          <a:p>
            <a:r>
              <a:rPr lang="zh-CN" altLang="en-US" dirty="0"/>
              <a:t>纯的采样不一定能保证所有样本都被</a:t>
            </a:r>
            <a:endParaRPr lang="en-US" altLang="zh-CN" dirty="0"/>
          </a:p>
          <a:p>
            <a:r>
              <a:rPr lang="zh-CN" altLang="en-US" dirty="0"/>
              <a:t>采样到（那没有被曝光的样本呢）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4573778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72D4671F-2722-8289-AB88-85151992BFF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Single Queue </a:t>
            </a:r>
            <a:r>
              <a:rPr lang="en-US" altLang="zh-CN" dirty="0" err="1"/>
              <a:t>CLRec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28966F8-B070-176D-DC09-7519EF9C3DFA}"/>
              </a:ext>
            </a:extLst>
          </p:cNvPr>
          <p:cNvSpPr txBox="1"/>
          <p:nvPr/>
        </p:nvSpPr>
        <p:spPr>
          <a:xfrm>
            <a:off x="450273" y="1607127"/>
            <a:ext cx="26805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chemeClr val="accent1"/>
                </a:solidFill>
              </a:rPr>
              <a:t>单队列</a:t>
            </a:r>
            <a:r>
              <a:rPr lang="en-US" altLang="zh-CN" sz="2000" b="1" dirty="0" err="1">
                <a:solidFill>
                  <a:schemeClr val="accent1"/>
                </a:solidFill>
              </a:rPr>
              <a:t>CLRec</a:t>
            </a:r>
            <a:r>
              <a:rPr lang="zh-CN" altLang="en-US" sz="2000" b="1" dirty="0">
                <a:solidFill>
                  <a:schemeClr val="accent1"/>
                </a:solidFill>
              </a:rPr>
              <a:t>三种变体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BB28D97-F1D8-99FE-8C07-B10684A284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2364" y="2136953"/>
            <a:ext cx="9227024" cy="4343623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A1609442-D504-7181-529A-9B91B13A2D50}"/>
              </a:ext>
            </a:extLst>
          </p:cNvPr>
          <p:cNvSpPr txBox="1"/>
          <p:nvPr/>
        </p:nvSpPr>
        <p:spPr>
          <a:xfrm>
            <a:off x="858982" y="6296096"/>
            <a:ext cx="2694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err="1">
                <a:solidFill>
                  <a:srgbClr val="FF0000"/>
                </a:solidFill>
              </a:rPr>
              <a:t>Batchsize</a:t>
            </a:r>
            <a:r>
              <a:rPr lang="zh-CN" altLang="en-US" b="1" dirty="0">
                <a:solidFill>
                  <a:srgbClr val="FF0000"/>
                </a:solidFill>
              </a:rPr>
              <a:t>等于</a:t>
            </a:r>
            <a:r>
              <a:rPr lang="en-US" altLang="zh-CN" b="1" dirty="0" err="1">
                <a:solidFill>
                  <a:srgbClr val="FF0000"/>
                </a:solidFill>
              </a:rPr>
              <a:t>queue_len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204CE0E-83D9-4332-960F-0CE5B5D25F7D}"/>
              </a:ext>
            </a:extLst>
          </p:cNvPr>
          <p:cNvSpPr txBox="1"/>
          <p:nvPr/>
        </p:nvSpPr>
        <p:spPr>
          <a:xfrm>
            <a:off x="5186218" y="4124098"/>
            <a:ext cx="22317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队列直接保留商品</a:t>
            </a:r>
            <a:r>
              <a:rPr lang="en-US" altLang="zh-CN" b="1" dirty="0">
                <a:solidFill>
                  <a:srgbClr val="FF0000"/>
                </a:solidFill>
              </a:rPr>
              <a:t>id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CB90252A-064F-DAAC-5AE1-876FD96D89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7919" y="25863"/>
            <a:ext cx="4322417" cy="2111089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00E1BE89-7FF3-A7A2-BA0D-24B956953D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6388" y="4493430"/>
            <a:ext cx="4481534" cy="2399434"/>
          </a:xfrm>
          <a:prstGeom prst="rect">
            <a:avLst/>
          </a:prstGeom>
        </p:spPr>
      </p:pic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9245897A-5A3D-204C-768A-8908962816C9}"/>
              </a:ext>
            </a:extLst>
          </p:cNvPr>
          <p:cNvCxnSpPr/>
          <p:nvPr/>
        </p:nvCxnSpPr>
        <p:spPr>
          <a:xfrm>
            <a:off x="3228470" y="5050686"/>
            <a:ext cx="784237" cy="72311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D1D41564-7FAD-0E5D-39FB-22D3D6FE07D1}"/>
              </a:ext>
            </a:extLst>
          </p:cNvPr>
          <p:cNvCxnSpPr>
            <a:cxnSpLocks/>
          </p:cNvCxnSpPr>
          <p:nvPr/>
        </p:nvCxnSpPr>
        <p:spPr>
          <a:xfrm flipV="1">
            <a:off x="8552873" y="2266668"/>
            <a:ext cx="932872" cy="111569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06777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72D4671F-2722-8289-AB88-85151992BFF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Single Queue </a:t>
            </a:r>
            <a:r>
              <a:rPr lang="en-US" altLang="zh-CN" dirty="0" err="1"/>
              <a:t>CLRec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C922AED-37DB-D05F-89E2-86E83B193836}"/>
              </a:ext>
            </a:extLst>
          </p:cNvPr>
          <p:cNvSpPr txBox="1"/>
          <p:nvPr/>
        </p:nvSpPr>
        <p:spPr>
          <a:xfrm>
            <a:off x="397164" y="1468582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chemeClr val="accent1"/>
                </a:solidFill>
              </a:rPr>
              <a:t>对比学习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E4D8DA10-46E9-FB6B-8BF3-A2F40696CD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85" b="2895"/>
          <a:stretch/>
        </p:blipFill>
        <p:spPr bwMode="auto">
          <a:xfrm>
            <a:off x="5526437" y="1154545"/>
            <a:ext cx="6563963" cy="558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F11F2C5-C7E1-957E-E597-12C81D86A1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437" y="2809952"/>
            <a:ext cx="5400000" cy="619048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FABEC925-00F6-CCAD-EA93-FFF36B8FF3CF}"/>
              </a:ext>
            </a:extLst>
          </p:cNvPr>
          <p:cNvSpPr/>
          <p:nvPr/>
        </p:nvSpPr>
        <p:spPr>
          <a:xfrm>
            <a:off x="5526437" y="1579417"/>
            <a:ext cx="6563963" cy="99752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0494F519-9FFD-7D1E-7DFD-64E14AC5BD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9816" y="4019092"/>
            <a:ext cx="3771429" cy="19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1709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72D4671F-2722-8289-AB88-85151992BFF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Multi-</a:t>
            </a:r>
            <a:r>
              <a:rPr lang="en-US" altLang="zh-CN" dirty="0" err="1"/>
              <a:t>CLRec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E7CEE56-F642-61E9-EF1D-4EDDBE4A73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777" y="939739"/>
            <a:ext cx="12133519" cy="4329547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25AD2BCC-BD91-FD22-C648-6BAD271F79C8}"/>
              </a:ext>
            </a:extLst>
          </p:cNvPr>
          <p:cNvSpPr txBox="1"/>
          <p:nvPr/>
        </p:nvSpPr>
        <p:spPr>
          <a:xfrm>
            <a:off x="8552872" y="780855"/>
            <a:ext cx="30492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多意图用多个队列进行模拟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4D9ED6D-01ED-C168-74EA-63E6AD53E0BD}"/>
              </a:ext>
            </a:extLst>
          </p:cNvPr>
          <p:cNvSpPr/>
          <p:nvPr/>
        </p:nvSpPr>
        <p:spPr>
          <a:xfrm>
            <a:off x="277091" y="4221341"/>
            <a:ext cx="6964218" cy="130423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09440A7-4F2D-CC0C-4B1D-52D003A77B5A}"/>
              </a:ext>
            </a:extLst>
          </p:cNvPr>
          <p:cNvSpPr txBox="1"/>
          <p:nvPr/>
        </p:nvSpPr>
        <p:spPr>
          <a:xfrm>
            <a:off x="8140651" y="5322664"/>
            <a:ext cx="3416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对历史交互序列计算注意力权重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DDC49F40-2FCF-99DC-D9D1-AF2FE18E11A9}"/>
              </a:ext>
            </a:extLst>
          </p:cNvPr>
          <p:cNvSpPr/>
          <p:nvPr/>
        </p:nvSpPr>
        <p:spPr>
          <a:xfrm>
            <a:off x="277091" y="3380831"/>
            <a:ext cx="6964218" cy="8312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64144ACC-7867-A14F-7680-AA55C7441B4F}"/>
              </a:ext>
            </a:extLst>
          </p:cNvPr>
          <p:cNvSpPr/>
          <p:nvPr/>
        </p:nvSpPr>
        <p:spPr>
          <a:xfrm>
            <a:off x="692727" y="4939087"/>
            <a:ext cx="360000" cy="3600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4D1AF02C-0727-6CEB-4A27-F9F836A75C01}"/>
              </a:ext>
            </a:extLst>
          </p:cNvPr>
          <p:cNvSpPr/>
          <p:nvPr/>
        </p:nvSpPr>
        <p:spPr>
          <a:xfrm>
            <a:off x="692727" y="3618601"/>
            <a:ext cx="360000" cy="3600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7684B9B6-75CC-415A-C70E-EBB1E762F796}"/>
              </a:ext>
            </a:extLst>
          </p:cNvPr>
          <p:cNvSpPr/>
          <p:nvPr/>
        </p:nvSpPr>
        <p:spPr>
          <a:xfrm>
            <a:off x="277091" y="1150188"/>
            <a:ext cx="6964218" cy="223064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737C9B6E-6B58-1D4D-D8CA-DA56A59235D7}"/>
              </a:ext>
            </a:extLst>
          </p:cNvPr>
          <p:cNvSpPr/>
          <p:nvPr/>
        </p:nvSpPr>
        <p:spPr>
          <a:xfrm>
            <a:off x="692727" y="1618929"/>
            <a:ext cx="360000" cy="3600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857503D2-38B8-464F-1CCD-4CE8A3AA1330}"/>
              </a:ext>
            </a:extLst>
          </p:cNvPr>
          <p:cNvSpPr txBox="1"/>
          <p:nvPr/>
        </p:nvSpPr>
        <p:spPr>
          <a:xfrm>
            <a:off x="716274" y="491667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1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00629EDC-131D-3A90-EA5D-24B50B382B7B}"/>
              </a:ext>
            </a:extLst>
          </p:cNvPr>
          <p:cNvSpPr txBox="1"/>
          <p:nvPr/>
        </p:nvSpPr>
        <p:spPr>
          <a:xfrm>
            <a:off x="716274" y="361134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2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716BA395-ADA2-7E6C-E828-3E642E46A3E2}"/>
              </a:ext>
            </a:extLst>
          </p:cNvPr>
          <p:cNvSpPr txBox="1"/>
          <p:nvPr/>
        </p:nvSpPr>
        <p:spPr>
          <a:xfrm>
            <a:off x="716274" y="1614263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3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06F929CC-D3BE-9CE4-BA9A-2AD433B1C0E6}"/>
              </a:ext>
            </a:extLst>
          </p:cNvPr>
          <p:cNvSpPr/>
          <p:nvPr/>
        </p:nvSpPr>
        <p:spPr>
          <a:xfrm>
            <a:off x="7716302" y="5317483"/>
            <a:ext cx="360000" cy="3600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B3F04806-5405-FB69-FFB0-FC7404765265}"/>
              </a:ext>
            </a:extLst>
          </p:cNvPr>
          <p:cNvSpPr txBox="1"/>
          <p:nvPr/>
        </p:nvSpPr>
        <p:spPr>
          <a:xfrm>
            <a:off x="7739849" y="529506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1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B789AB85-C657-B3D2-2858-F0E1EAE17FFD}"/>
              </a:ext>
            </a:extLst>
          </p:cNvPr>
          <p:cNvSpPr txBox="1"/>
          <p:nvPr/>
        </p:nvSpPr>
        <p:spPr>
          <a:xfrm>
            <a:off x="8140651" y="5798336"/>
            <a:ext cx="4204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根据类别将物品划分到不同</a:t>
            </a:r>
            <a:r>
              <a:rPr lang="en-US" altLang="zh-CN" b="1" dirty="0">
                <a:solidFill>
                  <a:srgbClr val="FF0000"/>
                </a:solidFill>
              </a:rPr>
              <a:t>intention</a:t>
            </a:r>
            <a:r>
              <a:rPr lang="zh-CN" altLang="en-US" b="1" dirty="0">
                <a:solidFill>
                  <a:srgbClr val="FF0000"/>
                </a:solidFill>
              </a:rPr>
              <a:t>下</a:t>
            </a:r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24F3ECE9-4D2E-EEDA-B16B-DDD32F9F31DC}"/>
              </a:ext>
            </a:extLst>
          </p:cNvPr>
          <p:cNvSpPr/>
          <p:nvPr/>
        </p:nvSpPr>
        <p:spPr>
          <a:xfrm>
            <a:off x="7716302" y="5793155"/>
            <a:ext cx="360000" cy="3600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F9FD277D-1CFB-B5C6-07E7-9831D63E7998}"/>
              </a:ext>
            </a:extLst>
          </p:cNvPr>
          <p:cNvSpPr txBox="1"/>
          <p:nvPr/>
        </p:nvSpPr>
        <p:spPr>
          <a:xfrm>
            <a:off x="7739849" y="577074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2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74BA520E-44FE-6DEF-D489-A031B4FC2C22}"/>
                  </a:ext>
                </a:extLst>
              </p:cNvPr>
              <p:cNvSpPr txBox="1"/>
              <p:nvPr/>
            </p:nvSpPr>
            <p:spPr>
              <a:xfrm>
                <a:off x="8140651" y="6246412"/>
                <a:ext cx="3954865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b="1" dirty="0">
                    <a:solidFill>
                      <a:srgbClr val="FF0000"/>
                    </a:solidFill>
                  </a:rPr>
                  <a:t>计算最具相关性</a:t>
                </a:r>
                <a:r>
                  <a:rPr lang="en-US" altLang="zh-CN" b="1" dirty="0">
                    <a:solidFill>
                      <a:srgbClr val="FF0000"/>
                    </a:solidFill>
                  </a:rPr>
                  <a:t>intention</a:t>
                </a:r>
                <a:r>
                  <a:rPr lang="zh-CN" altLang="en-US" b="1" dirty="0">
                    <a:solidFill>
                      <a:srgbClr val="FF0000"/>
                    </a:solidFill>
                  </a:rPr>
                  <a:t>的表示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p>
                        <m:r>
                          <a:rPr lang="en-US" altLang="zh-C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lang="zh-CN" alt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，</m:t>
                    </m:r>
                  </m:oMath>
                </a14:m>
                <a:endParaRPr lang="en-US" altLang="zh-CN" b="1" dirty="0">
                  <a:solidFill>
                    <a:srgbClr val="FF0000"/>
                  </a:solidFill>
                </a:endParaRPr>
              </a:p>
              <a:p>
                <a:r>
                  <a:rPr lang="zh-CN" altLang="en-US" b="1" dirty="0">
                    <a:solidFill>
                      <a:srgbClr val="FF0000"/>
                    </a:solidFill>
                  </a:rPr>
                  <a:t>完成意图分解</a:t>
                </a:r>
              </a:p>
            </p:txBody>
          </p:sp>
        </mc:Choice>
        <mc:Fallback xmlns="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74BA520E-44FE-6DEF-D489-A031B4FC2C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0651" y="6246412"/>
                <a:ext cx="3954865" cy="646331"/>
              </a:xfrm>
              <a:prstGeom prst="rect">
                <a:avLst/>
              </a:prstGeom>
              <a:blipFill>
                <a:blip r:embed="rId3"/>
                <a:stretch>
                  <a:fillRect l="-1233" t="-5660" b="-141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椭圆 24">
            <a:extLst>
              <a:ext uri="{FF2B5EF4-FFF2-40B4-BE49-F238E27FC236}">
                <a16:creationId xmlns:a16="http://schemas.microsoft.com/office/drawing/2014/main" id="{C69E12EA-F39A-A70B-E335-88DFDC7AA648}"/>
              </a:ext>
            </a:extLst>
          </p:cNvPr>
          <p:cNvSpPr/>
          <p:nvPr/>
        </p:nvSpPr>
        <p:spPr>
          <a:xfrm>
            <a:off x="7716302" y="6241231"/>
            <a:ext cx="360000" cy="3600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C2A04D8A-6FEA-FA18-53EB-756A1E13FEC2}"/>
              </a:ext>
            </a:extLst>
          </p:cNvPr>
          <p:cNvSpPr txBox="1"/>
          <p:nvPr/>
        </p:nvSpPr>
        <p:spPr>
          <a:xfrm>
            <a:off x="7739849" y="621881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3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16BC2A40-3772-7FC1-FA57-964D12626CA6}"/>
              </a:ext>
            </a:extLst>
          </p:cNvPr>
          <p:cNvSpPr/>
          <p:nvPr/>
        </p:nvSpPr>
        <p:spPr>
          <a:xfrm>
            <a:off x="7241310" y="1172602"/>
            <a:ext cx="4872180" cy="40619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48444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72D4671F-2722-8289-AB88-85151992BFF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Multi-</a:t>
            </a:r>
            <a:r>
              <a:rPr lang="en-US" altLang="zh-CN" dirty="0" err="1"/>
              <a:t>CLRec</a:t>
            </a:r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BB490334-DF0B-F40A-C48B-3EDA12147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454" y="2171635"/>
            <a:ext cx="4775445" cy="125736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F78C9398-F0D2-FDD5-A24E-F6354E1DB0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454" y="4427448"/>
            <a:ext cx="4953255" cy="1543129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8B7BB52A-88B1-A783-F3FA-07EDAE9D29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3209" y="1102933"/>
            <a:ext cx="5727994" cy="3676839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7356EBD-DCBA-F6C6-BD8D-3526A8F1B4E0}"/>
              </a:ext>
            </a:extLst>
          </p:cNvPr>
          <p:cNvSpPr txBox="1"/>
          <p:nvPr/>
        </p:nvSpPr>
        <p:spPr>
          <a:xfrm>
            <a:off x="659197" y="1423132"/>
            <a:ext cx="37753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chemeClr val="accent1"/>
                </a:solidFill>
              </a:rPr>
              <a:t>对历史交互序列计算注意力权重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F5C50B3-AE40-7E25-3210-8090E2430A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0681" y="5155067"/>
            <a:ext cx="3942857" cy="1200000"/>
          </a:xfrm>
          <a:prstGeom prst="rect">
            <a:avLst/>
          </a:prstGeom>
        </p:spPr>
      </p:pic>
      <p:sp>
        <p:nvSpPr>
          <p:cNvPr id="5" name="箭头: 下 4">
            <a:extLst>
              <a:ext uri="{FF2B5EF4-FFF2-40B4-BE49-F238E27FC236}">
                <a16:creationId xmlns:a16="http://schemas.microsoft.com/office/drawing/2014/main" id="{04C4D59C-D34A-6064-936F-C967E3FB578D}"/>
              </a:ext>
            </a:extLst>
          </p:cNvPr>
          <p:cNvSpPr/>
          <p:nvPr/>
        </p:nvSpPr>
        <p:spPr>
          <a:xfrm>
            <a:off x="2336800" y="3528291"/>
            <a:ext cx="748145" cy="58189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23B4A48D-9D18-C00F-EE91-7549DD5E3C60}"/>
              </a:ext>
            </a:extLst>
          </p:cNvPr>
          <p:cNvCxnSpPr/>
          <p:nvPr/>
        </p:nvCxnSpPr>
        <p:spPr>
          <a:xfrm flipH="1" flipV="1">
            <a:off x="5458691" y="5329382"/>
            <a:ext cx="757382" cy="26785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BA784496-CC6A-E93A-4BD4-93890C0E7511}"/>
              </a:ext>
            </a:extLst>
          </p:cNvPr>
          <p:cNvSpPr/>
          <p:nvPr/>
        </p:nvSpPr>
        <p:spPr>
          <a:xfrm>
            <a:off x="295564" y="1976582"/>
            <a:ext cx="5163127" cy="427643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23519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72D4671F-2722-8289-AB88-85151992BFF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Multi-</a:t>
            </a:r>
            <a:r>
              <a:rPr lang="en-US" altLang="zh-CN" dirty="0" err="1"/>
              <a:t>CLRec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8C1162C-0DDA-164E-D770-D98408A0E2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11"/>
          <a:stretch/>
        </p:blipFill>
        <p:spPr>
          <a:xfrm>
            <a:off x="7169727" y="2890671"/>
            <a:ext cx="4387103" cy="831893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3CDC3B44-42FC-99CE-D634-B5651CC8B5EF}"/>
              </a:ext>
            </a:extLst>
          </p:cNvPr>
          <p:cNvSpPr txBox="1"/>
          <p:nvPr/>
        </p:nvSpPr>
        <p:spPr>
          <a:xfrm>
            <a:off x="607461" y="1625412"/>
            <a:ext cx="45768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chemeClr val="accent1"/>
                </a:solidFill>
              </a:rPr>
              <a:t>根据类别将物品划分到不同</a:t>
            </a:r>
            <a:r>
              <a:rPr lang="en-US" altLang="zh-CN" sz="2000" b="1" dirty="0">
                <a:solidFill>
                  <a:schemeClr val="accent1"/>
                </a:solidFill>
              </a:rPr>
              <a:t>intention</a:t>
            </a:r>
            <a:r>
              <a:rPr lang="zh-CN" altLang="en-US" sz="2000" b="1" dirty="0">
                <a:solidFill>
                  <a:schemeClr val="accent1"/>
                </a:solidFill>
              </a:rPr>
              <a:t>下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FA997005-87A3-5F8A-6BDB-88D5CEAF67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663" y="2558265"/>
            <a:ext cx="6139137" cy="1939088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02869630-79CE-F071-1DC3-9A2AE9AB1C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0166" y="5420576"/>
            <a:ext cx="6914286" cy="1066667"/>
          </a:xfrm>
          <a:prstGeom prst="rect">
            <a:avLst/>
          </a:prstGeom>
        </p:spPr>
      </p:pic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85F00782-2B58-0664-79CB-0681D1B42BCE}"/>
              </a:ext>
            </a:extLst>
          </p:cNvPr>
          <p:cNvCxnSpPr/>
          <p:nvPr/>
        </p:nvCxnSpPr>
        <p:spPr>
          <a:xfrm flipV="1">
            <a:off x="7444509" y="3860800"/>
            <a:ext cx="812800" cy="131156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>
            <a:extLst>
              <a:ext uri="{FF2B5EF4-FFF2-40B4-BE49-F238E27FC236}">
                <a16:creationId xmlns:a16="http://schemas.microsoft.com/office/drawing/2014/main" id="{D3FA8CC0-E5EE-92CB-ABF3-A7E795D02EAE}"/>
              </a:ext>
            </a:extLst>
          </p:cNvPr>
          <p:cNvSpPr/>
          <p:nvPr/>
        </p:nvSpPr>
        <p:spPr>
          <a:xfrm>
            <a:off x="6788727" y="2650836"/>
            <a:ext cx="4858328" cy="106666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14436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72D4671F-2722-8289-AB88-85151992BFF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Multi-</a:t>
            </a:r>
            <a:r>
              <a:rPr lang="en-US" altLang="zh-CN" dirty="0" err="1"/>
              <a:t>CLRec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B6B6903B-D836-B6F7-0362-2CF3A34211D9}"/>
                  </a:ext>
                </a:extLst>
              </p:cNvPr>
              <p:cNvSpPr txBox="1"/>
              <p:nvPr/>
            </p:nvSpPr>
            <p:spPr>
              <a:xfrm>
                <a:off x="474469" y="1540238"/>
                <a:ext cx="411625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000" b="1" dirty="0">
                    <a:solidFill>
                      <a:schemeClr val="accent1"/>
                    </a:solidFill>
                  </a:rPr>
                  <a:t>计算最具相关性</a:t>
                </a:r>
                <a:r>
                  <a:rPr lang="en-US" altLang="zh-CN" sz="2000" b="1" dirty="0">
                    <a:solidFill>
                      <a:schemeClr val="accent1"/>
                    </a:solidFill>
                  </a:rPr>
                  <a:t>intention</a:t>
                </a:r>
                <a:r>
                  <a:rPr lang="zh-CN" altLang="en-US" sz="2000" b="1" dirty="0">
                    <a:solidFill>
                      <a:schemeClr val="accent1"/>
                    </a:solidFill>
                  </a:rPr>
                  <a:t>的表示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p>
                        <m:r>
                          <a:rPr lang="en-US" altLang="zh-CN" sz="20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endParaRPr lang="zh-CN" altLang="en-US" sz="2000" b="1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B6B6903B-D836-B6F7-0362-2CF3A34211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469" y="1540238"/>
                <a:ext cx="4116255" cy="400110"/>
              </a:xfrm>
              <a:prstGeom prst="rect">
                <a:avLst/>
              </a:prstGeom>
              <a:blipFill>
                <a:blip r:embed="rId2"/>
                <a:stretch>
                  <a:fillRect l="-1630" t="-9231" b="-276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48D7AD79-ED39-62C7-C876-BBFEA35733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197" y="2389831"/>
            <a:ext cx="6591979" cy="292793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26C3CE5-FBE3-779E-462E-398CB0A4EB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6762" y="1842671"/>
            <a:ext cx="4380952" cy="76190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FF3D96C4-594B-8E9D-8345-93AB8431A1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2476" y="3238164"/>
            <a:ext cx="5209524" cy="1409524"/>
          </a:xfrm>
          <a:prstGeom prst="rect">
            <a:avLst/>
          </a:prstGeom>
        </p:spPr>
      </p:pic>
      <p:sp>
        <p:nvSpPr>
          <p:cNvPr id="11" name="箭头: 下 10">
            <a:extLst>
              <a:ext uri="{FF2B5EF4-FFF2-40B4-BE49-F238E27FC236}">
                <a16:creationId xmlns:a16="http://schemas.microsoft.com/office/drawing/2014/main" id="{0D9C25BC-3BDC-5D4F-1174-0D4535774EA3}"/>
              </a:ext>
            </a:extLst>
          </p:cNvPr>
          <p:cNvSpPr/>
          <p:nvPr/>
        </p:nvSpPr>
        <p:spPr>
          <a:xfrm>
            <a:off x="9356436" y="2604576"/>
            <a:ext cx="434109" cy="63358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A43B41CE-7C94-31DE-B616-33EA849210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88460" y="5895932"/>
            <a:ext cx="3542857" cy="809524"/>
          </a:xfrm>
          <a:prstGeom prst="rect">
            <a:avLst/>
          </a:prstGeom>
        </p:spPr>
      </p:pic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A58C2F81-9BF4-F054-1A5D-0530CFFBF392}"/>
              </a:ext>
            </a:extLst>
          </p:cNvPr>
          <p:cNvCxnSpPr>
            <a:cxnSpLocks/>
            <a:endCxn id="10" idx="2"/>
          </p:cNvCxnSpPr>
          <p:nvPr/>
        </p:nvCxnSpPr>
        <p:spPr>
          <a:xfrm flipH="1" flipV="1">
            <a:off x="9587238" y="4647688"/>
            <a:ext cx="64762" cy="109733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>
            <a:extLst>
              <a:ext uri="{FF2B5EF4-FFF2-40B4-BE49-F238E27FC236}">
                <a16:creationId xmlns:a16="http://schemas.microsoft.com/office/drawing/2014/main" id="{56DE4A5C-A99C-D737-B296-1F4CC3203A4B}"/>
              </a:ext>
            </a:extLst>
          </p:cNvPr>
          <p:cNvSpPr/>
          <p:nvPr/>
        </p:nvSpPr>
        <p:spPr>
          <a:xfrm>
            <a:off x="6982476" y="1727200"/>
            <a:ext cx="5209524" cy="306647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12591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0FD489B4-0FF7-F16A-37FE-ABE3C812311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Auxiliary Loss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722E088-2C1C-BDA8-CAC5-9CD73273F3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130" y="2166489"/>
            <a:ext cx="4165814" cy="57152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2B99DFB-89CD-2FB5-539A-BA0EAE1D23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130" y="3357114"/>
            <a:ext cx="4902452" cy="62868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167FCEC-C004-B164-C12B-237AD322DF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130" y="4802673"/>
            <a:ext cx="4349974" cy="723937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3A523766-05D6-ADAC-D539-A5E4E27E8DC6}"/>
              </a:ext>
            </a:extLst>
          </p:cNvPr>
          <p:cNvSpPr txBox="1"/>
          <p:nvPr/>
        </p:nvSpPr>
        <p:spPr>
          <a:xfrm>
            <a:off x="390130" y="171601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accent1"/>
                </a:solidFill>
              </a:rPr>
              <a:t>两极化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0044A14-C973-D06D-E883-5B29EE227504}"/>
              </a:ext>
            </a:extLst>
          </p:cNvPr>
          <p:cNvSpPr txBox="1"/>
          <p:nvPr/>
        </p:nvSpPr>
        <p:spPr>
          <a:xfrm>
            <a:off x="391979" y="286290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accent1"/>
                </a:solidFill>
              </a:rPr>
              <a:t>正确的用户意图更接近推荐的商品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681B58A-6CC4-3EEB-1C70-56CEB41F76CF}"/>
              </a:ext>
            </a:extLst>
          </p:cNvPr>
          <p:cNvSpPr txBox="1"/>
          <p:nvPr/>
        </p:nvSpPr>
        <p:spPr>
          <a:xfrm>
            <a:off x="390130" y="423556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accent1"/>
                </a:solidFill>
              </a:rPr>
              <a:t>每个意图分配的物品数量均等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4329219-787A-C3A0-5F7D-F51F283DA2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5205" y="3338146"/>
            <a:ext cx="5333333" cy="866667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32558457-75A2-9D33-D678-B12354F5714F}"/>
              </a:ext>
            </a:extLst>
          </p:cNvPr>
          <p:cNvSpPr txBox="1"/>
          <p:nvPr/>
        </p:nvSpPr>
        <p:spPr>
          <a:xfrm>
            <a:off x="6252873" y="300401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chemeClr val="accent1"/>
                </a:solidFill>
              </a:rPr>
              <a:t>Multi-Queue Contrastive Loss</a:t>
            </a:r>
            <a:endParaRPr lang="zh-CN" altLang="en-US" b="1" dirty="0">
              <a:solidFill>
                <a:schemeClr val="accent1"/>
              </a:solidFill>
            </a:endParaRP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87299009-FE10-D723-B347-029431577657}"/>
              </a:ext>
            </a:extLst>
          </p:cNvPr>
          <p:cNvCxnSpPr/>
          <p:nvPr/>
        </p:nvCxnSpPr>
        <p:spPr>
          <a:xfrm>
            <a:off x="5772727" y="1357745"/>
            <a:ext cx="0" cy="52093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图片 14">
            <a:extLst>
              <a:ext uri="{FF2B5EF4-FFF2-40B4-BE49-F238E27FC236}">
                <a16:creationId xmlns:a16="http://schemas.microsoft.com/office/drawing/2014/main" id="{121CDAB1-6C1A-7867-78E6-B3B8432CB7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19274" y="5256458"/>
            <a:ext cx="5371429" cy="723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5219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72D4671F-2722-8289-AB88-85151992BFF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实验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3D8D043-B431-EB31-B975-7734819D72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787" y="1955548"/>
            <a:ext cx="4845299" cy="4902452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91255334-7BA1-1DF6-FE27-DDBEF760EED7}"/>
              </a:ext>
            </a:extLst>
          </p:cNvPr>
          <p:cNvSpPr txBox="1"/>
          <p:nvPr/>
        </p:nvSpPr>
        <p:spPr>
          <a:xfrm>
            <a:off x="616084" y="1443787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chemeClr val="accent1"/>
                </a:solidFill>
              </a:rPr>
              <a:t>去偏效果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5FF6FAE-5A91-8868-683A-D6C60106CA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9390" y="1525129"/>
            <a:ext cx="4102311" cy="1625684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0FAFA4DA-2853-9516-0BE3-42E9EA80E0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6307" y="3429000"/>
            <a:ext cx="5099312" cy="1155759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458B1BEF-48F7-283E-5B56-621F01098D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8199" y="4863974"/>
            <a:ext cx="5169166" cy="165743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F307DBBE-CCE7-624D-428D-DB9AC06134B9}"/>
              </a:ext>
            </a:extLst>
          </p:cNvPr>
          <p:cNvSpPr txBox="1"/>
          <p:nvPr/>
        </p:nvSpPr>
        <p:spPr>
          <a:xfrm>
            <a:off x="2653991" y="1698606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chemeClr val="accent1">
                    <a:lumMod val="75000"/>
                  </a:schemeClr>
                </a:solidFill>
              </a:rPr>
              <a:t>1</a:t>
            </a:r>
            <a:endParaRPr lang="zh-CN" altLang="en-US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AAC5CF5-AD8C-CF00-C8B8-AA66988E62EF}"/>
              </a:ext>
            </a:extLst>
          </p:cNvPr>
          <p:cNvSpPr txBox="1"/>
          <p:nvPr/>
        </p:nvSpPr>
        <p:spPr>
          <a:xfrm>
            <a:off x="3401290" y="6488668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chemeClr val="accent1">
                    <a:lumMod val="75000"/>
                  </a:schemeClr>
                </a:solidFill>
              </a:rPr>
              <a:t>1</a:t>
            </a:r>
            <a:endParaRPr lang="zh-CN" altLang="en-US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6F4BA5C-8A04-4DEA-C991-1CCF13DA51F0}"/>
              </a:ext>
            </a:extLst>
          </p:cNvPr>
          <p:cNvSpPr txBox="1"/>
          <p:nvPr/>
        </p:nvSpPr>
        <p:spPr>
          <a:xfrm>
            <a:off x="8224688" y="1182177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chemeClr val="accent1">
                    <a:lumMod val="75000"/>
                  </a:schemeClr>
                </a:solidFill>
              </a:rPr>
              <a:t>2</a:t>
            </a:r>
            <a:endParaRPr lang="zh-CN" altLang="en-US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1" name="文本框 2">
            <a:extLst>
              <a:ext uri="{FF2B5EF4-FFF2-40B4-BE49-F238E27FC236}">
                <a16:creationId xmlns:a16="http://schemas.microsoft.com/office/drawing/2014/main" id="{F307DBBE-CCE7-624D-428D-DB9AC06134B9}"/>
              </a:ext>
            </a:extLst>
          </p:cNvPr>
          <p:cNvSpPr txBox="1"/>
          <p:nvPr/>
        </p:nvSpPr>
        <p:spPr>
          <a:xfrm>
            <a:off x="8219775" y="3149785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b="1" dirty="0">
                <a:solidFill>
                  <a:schemeClr val="accent1">
                    <a:lumMod val="75000"/>
                  </a:schemeClr>
                </a:solidFill>
              </a:rPr>
              <a:t>3</a:t>
            </a:r>
            <a:endParaRPr lang="zh-CN" altLang="en-US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2" name="文本框 2">
            <a:extLst>
              <a:ext uri="{FF2B5EF4-FFF2-40B4-BE49-F238E27FC236}">
                <a16:creationId xmlns:a16="http://schemas.microsoft.com/office/drawing/2014/main" id="{F307DBBE-CCE7-624D-428D-DB9AC06134B9}"/>
              </a:ext>
            </a:extLst>
          </p:cNvPr>
          <p:cNvSpPr txBox="1"/>
          <p:nvPr/>
        </p:nvSpPr>
        <p:spPr>
          <a:xfrm>
            <a:off x="8219775" y="4632113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b="1" dirty="0">
                <a:solidFill>
                  <a:schemeClr val="accent1">
                    <a:lumMod val="75000"/>
                  </a:schemeClr>
                </a:solidFill>
              </a:rPr>
              <a:t>4</a:t>
            </a:r>
            <a:endParaRPr lang="zh-CN" altLang="en-US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32868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72D4671F-2722-8289-AB88-85151992BFF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实验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1255334-7BA1-1DF6-FE27-DDBEF760EED7}"/>
              </a:ext>
            </a:extLst>
          </p:cNvPr>
          <p:cNvSpPr txBox="1"/>
          <p:nvPr/>
        </p:nvSpPr>
        <p:spPr>
          <a:xfrm>
            <a:off x="749779" y="15754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chemeClr val="accent1"/>
                </a:solidFill>
              </a:rPr>
              <a:t>计算优势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16B0AC9-F55C-3EF9-9A1E-889B8EEE08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826" y="2227653"/>
            <a:ext cx="5334274" cy="161298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43D1628-99AB-59AD-D716-20565E1F15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868" y="4308155"/>
            <a:ext cx="3708591" cy="120656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9E93AC85-7C9C-6E49-DD8B-DF8F045847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3532" y="3429000"/>
            <a:ext cx="4845299" cy="1524078"/>
          </a:xfrm>
          <a:prstGeom prst="rect">
            <a:avLst/>
          </a:prstGeom>
        </p:spPr>
      </p:pic>
      <p:sp>
        <p:nvSpPr>
          <p:cNvPr id="7" name="文本框 2">
            <a:extLst>
              <a:ext uri="{FF2B5EF4-FFF2-40B4-BE49-F238E27FC236}">
                <a16:creationId xmlns:a16="http://schemas.microsoft.com/office/drawing/2014/main" id="{F307DBBE-CCE7-624D-428D-DB9AC06134B9}"/>
              </a:ext>
            </a:extLst>
          </p:cNvPr>
          <p:cNvSpPr txBox="1"/>
          <p:nvPr/>
        </p:nvSpPr>
        <p:spPr>
          <a:xfrm>
            <a:off x="3167779" y="1850956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b="1" dirty="0">
                <a:solidFill>
                  <a:schemeClr val="accent1">
                    <a:lumMod val="75000"/>
                  </a:schemeClr>
                </a:solidFill>
              </a:rPr>
              <a:t>5</a:t>
            </a:r>
            <a:endParaRPr lang="zh-CN" altLang="en-US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文本框 2">
            <a:extLst>
              <a:ext uri="{FF2B5EF4-FFF2-40B4-BE49-F238E27FC236}">
                <a16:creationId xmlns:a16="http://schemas.microsoft.com/office/drawing/2014/main" id="{F307DBBE-CCE7-624D-428D-DB9AC06134B9}"/>
              </a:ext>
            </a:extLst>
          </p:cNvPr>
          <p:cNvSpPr txBox="1"/>
          <p:nvPr/>
        </p:nvSpPr>
        <p:spPr>
          <a:xfrm>
            <a:off x="3167779" y="3986500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b="1" dirty="0">
                <a:solidFill>
                  <a:schemeClr val="accent1">
                    <a:lumMod val="75000"/>
                  </a:schemeClr>
                </a:solidFill>
              </a:rPr>
              <a:t>6</a:t>
            </a:r>
            <a:endParaRPr lang="zh-CN" altLang="en-US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0" name="文本框 2">
            <a:extLst>
              <a:ext uri="{FF2B5EF4-FFF2-40B4-BE49-F238E27FC236}">
                <a16:creationId xmlns:a16="http://schemas.microsoft.com/office/drawing/2014/main" id="{F307DBBE-CCE7-624D-428D-DB9AC06134B9}"/>
              </a:ext>
            </a:extLst>
          </p:cNvPr>
          <p:cNvSpPr txBox="1"/>
          <p:nvPr/>
        </p:nvSpPr>
        <p:spPr>
          <a:xfrm>
            <a:off x="8720571" y="3128895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b="1" dirty="0">
                <a:solidFill>
                  <a:schemeClr val="accent1">
                    <a:lumMod val="75000"/>
                  </a:schemeClr>
                </a:solidFill>
              </a:rPr>
              <a:t>7</a:t>
            </a:r>
            <a:endParaRPr lang="zh-CN" altLang="en-US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19194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7C2F6058-6A0A-0256-E4DB-1A1442A1B7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背景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9F77635-3501-653D-0265-EB4585AD73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223" y="1826413"/>
            <a:ext cx="6323809" cy="337142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1DD95A69-DCB0-3FF1-39DD-8EAC5C2A1C36}"/>
              </a:ext>
            </a:extLst>
          </p:cNvPr>
          <p:cNvSpPr txBox="1"/>
          <p:nvPr/>
        </p:nvSpPr>
        <p:spPr>
          <a:xfrm>
            <a:off x="431041" y="163945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选择偏差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93A07E9-30B4-F07F-A948-A7DE78355B3F}"/>
              </a:ext>
            </a:extLst>
          </p:cNvPr>
          <p:cNvSpPr txBox="1"/>
          <p:nvPr/>
        </p:nvSpPr>
        <p:spPr>
          <a:xfrm>
            <a:off x="7345978" y="1639455"/>
            <a:ext cx="3647152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曝光偏差</a:t>
            </a:r>
            <a:r>
              <a:rPr lang="zh-CN" altLang="en-US" dirty="0"/>
              <a:t>：用户未与商品进行交互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用户不喜欢该商品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商品未被推荐给用户</a:t>
            </a:r>
            <a:endParaRPr lang="en-US" altLang="zh-CN" dirty="0"/>
          </a:p>
          <a:p>
            <a:pPr marL="342900" indent="-342900">
              <a:buAutoNum type="arabicPeriod"/>
            </a:pPr>
            <a:endParaRPr lang="en-US" altLang="zh-CN" dirty="0"/>
          </a:p>
          <a:p>
            <a:r>
              <a:rPr lang="zh-CN" altLang="en-US" dirty="0"/>
              <a:t>问题来源：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以往推荐系统的推荐结果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用户背景</a:t>
            </a:r>
            <a:r>
              <a:rPr lang="en-US" altLang="zh-CN" dirty="0"/>
              <a:t> e.g.</a:t>
            </a:r>
            <a:r>
              <a:rPr lang="zh-CN" altLang="en-US" dirty="0"/>
              <a:t> 地理位置，社交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用户主动搜索商品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流行商品</a:t>
            </a:r>
            <a:endParaRPr lang="en-US" altLang="zh-CN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B049962-9119-E2BC-CFC6-DBCD9676CBAD}"/>
              </a:ext>
            </a:extLst>
          </p:cNvPr>
          <p:cNvSpPr txBox="1"/>
          <p:nvPr/>
        </p:nvSpPr>
        <p:spPr>
          <a:xfrm>
            <a:off x="1778000" y="6550223"/>
            <a:ext cx="806334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Chen et </a:t>
            </a:r>
            <a:r>
              <a:rPr lang="en-US" altLang="zh-CN" sz="1400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al.</a:t>
            </a:r>
            <a:r>
              <a:rPr lang="en-US" altLang="zh-CN" sz="1400" i="1" dirty="0" err="1">
                <a:solidFill>
                  <a:srgbClr val="222222"/>
                </a:solidFill>
                <a:latin typeface="Arial" panose="020B0604020202020204" pitchFamily="34" charset="0"/>
              </a:rPr>
              <a:t>”</a:t>
            </a:r>
            <a:r>
              <a:rPr lang="en-US" altLang="zh-CN" sz="1400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Bias</a:t>
            </a:r>
            <a:r>
              <a:rPr lang="en-US" altLang="zh-CN" sz="14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and debias in recommender system: A survey and future directions.”(</a:t>
            </a:r>
            <a:r>
              <a:rPr lang="en-US" altLang="zh-CN" sz="1400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arXiv</a:t>
            </a:r>
            <a:r>
              <a:rPr lang="en-US" altLang="zh-CN" sz="14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2020)</a:t>
            </a:r>
            <a:endParaRPr lang="zh-CN" altLang="en-US" sz="1400" i="1" dirty="0"/>
          </a:p>
        </p:txBody>
      </p:sp>
    </p:spTree>
    <p:extLst>
      <p:ext uri="{BB962C8B-B14F-4D97-AF65-F5344CB8AC3E}">
        <p14:creationId xmlns:p14="http://schemas.microsoft.com/office/powerpoint/2010/main" val="26810745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72D4671F-2722-8289-AB88-85151992BFF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实验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2460DBA-2E21-C6C8-DD3D-E1F98BA8BD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064" y="1676310"/>
            <a:ext cx="5080261" cy="350538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90A07854-9EFD-5FDE-7336-8AD263AFB9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4529" y="-144939"/>
            <a:ext cx="4572235" cy="370224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858EB6A6-5FC2-2856-FE00-7FDD434C53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9238" y="3429000"/>
            <a:ext cx="5162815" cy="3352972"/>
          </a:xfrm>
          <a:prstGeom prst="rect">
            <a:avLst/>
          </a:prstGeom>
        </p:spPr>
      </p:pic>
      <p:sp>
        <p:nvSpPr>
          <p:cNvPr id="6" name="文本框 2">
            <a:extLst>
              <a:ext uri="{FF2B5EF4-FFF2-40B4-BE49-F238E27FC236}">
                <a16:creationId xmlns:a16="http://schemas.microsoft.com/office/drawing/2014/main" id="{F307DBBE-CCE7-624D-428D-DB9AC06134B9}"/>
              </a:ext>
            </a:extLst>
          </p:cNvPr>
          <p:cNvSpPr txBox="1"/>
          <p:nvPr/>
        </p:nvSpPr>
        <p:spPr>
          <a:xfrm>
            <a:off x="2660054" y="1300004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b="1" dirty="0">
                <a:solidFill>
                  <a:schemeClr val="accent1">
                    <a:lumMod val="75000"/>
                  </a:schemeClr>
                </a:solidFill>
              </a:rPr>
              <a:t>8</a:t>
            </a:r>
            <a:endParaRPr lang="zh-CN" altLang="en-US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文本框 2">
            <a:extLst>
              <a:ext uri="{FF2B5EF4-FFF2-40B4-BE49-F238E27FC236}">
                <a16:creationId xmlns:a16="http://schemas.microsoft.com/office/drawing/2014/main" id="{F307DBBE-CCE7-624D-428D-DB9AC06134B9}"/>
              </a:ext>
            </a:extLst>
          </p:cNvPr>
          <p:cNvSpPr txBox="1"/>
          <p:nvPr/>
        </p:nvSpPr>
        <p:spPr>
          <a:xfrm>
            <a:off x="6028341" y="1411198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b="1" dirty="0">
                <a:solidFill>
                  <a:schemeClr val="accent1">
                    <a:lumMod val="75000"/>
                  </a:schemeClr>
                </a:solidFill>
              </a:rPr>
              <a:t>9</a:t>
            </a:r>
            <a:endParaRPr lang="zh-CN" altLang="en-US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文本框 2">
            <a:extLst>
              <a:ext uri="{FF2B5EF4-FFF2-40B4-BE49-F238E27FC236}">
                <a16:creationId xmlns:a16="http://schemas.microsoft.com/office/drawing/2014/main" id="{F307DBBE-CCE7-624D-428D-DB9AC06134B9}"/>
              </a:ext>
            </a:extLst>
          </p:cNvPr>
          <p:cNvSpPr txBox="1"/>
          <p:nvPr/>
        </p:nvSpPr>
        <p:spPr>
          <a:xfrm>
            <a:off x="5561529" y="3948655"/>
            <a:ext cx="5277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b="1" dirty="0">
                <a:solidFill>
                  <a:schemeClr val="accent1">
                    <a:lumMod val="75000"/>
                  </a:schemeClr>
                </a:solidFill>
              </a:rPr>
              <a:t>10</a:t>
            </a:r>
            <a:endParaRPr lang="zh-CN" altLang="en-US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9" name="文本框 2">
            <a:extLst>
              <a:ext uri="{FF2B5EF4-FFF2-40B4-BE49-F238E27FC236}">
                <a16:creationId xmlns:a16="http://schemas.microsoft.com/office/drawing/2014/main" id="{F307DBBE-CCE7-624D-428D-DB9AC06134B9}"/>
              </a:ext>
            </a:extLst>
          </p:cNvPr>
          <p:cNvSpPr txBox="1"/>
          <p:nvPr/>
        </p:nvSpPr>
        <p:spPr>
          <a:xfrm>
            <a:off x="11141069" y="5728944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b="1" dirty="0">
                <a:solidFill>
                  <a:schemeClr val="accent1">
                    <a:lumMod val="75000"/>
                  </a:schemeClr>
                </a:solidFill>
              </a:rPr>
              <a:t>2</a:t>
            </a:r>
            <a:endParaRPr lang="zh-CN" altLang="en-US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6BF4067-0BC3-2684-29B5-64266EE8D862}"/>
              </a:ext>
            </a:extLst>
          </p:cNvPr>
          <p:cNvSpPr txBox="1"/>
          <p:nvPr/>
        </p:nvSpPr>
        <p:spPr>
          <a:xfrm>
            <a:off x="3851934" y="1577003"/>
            <a:ext cx="628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AUC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D99F6CC-52DB-197D-F444-C46F8B2E1B05}"/>
              </a:ext>
            </a:extLst>
          </p:cNvPr>
          <p:cNvSpPr txBox="1"/>
          <p:nvPr/>
        </p:nvSpPr>
        <p:spPr>
          <a:xfrm>
            <a:off x="749779" y="618285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hlinkClick r:id="rId5"/>
              </a:rPr>
              <a:t>Steam Dataset (byu.edu)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381749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80304782-5D4B-3129-752D-52CCC5FCD57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实验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DD1D8DA-FD30-64D5-CBBB-7C2CA62581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106" y="1783146"/>
            <a:ext cx="3327571" cy="483259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4F2D3CB-EFDC-B734-EBAD-E21646B3E0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1219" y="2310141"/>
            <a:ext cx="3264068" cy="4038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1587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AA50ABB1-7C5E-7169-CBE9-9B65987F409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实验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0FC495F-12AC-8AF0-48E3-C0ED39AE3E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779" y="3718174"/>
            <a:ext cx="5219968" cy="74298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8D7D732-B143-DE9F-D3B6-91A7B7E0D6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832304"/>
            <a:ext cx="4985006" cy="3257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2952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4BCA928F-052D-98FE-ED0F-00E0EB461A0B}"/>
              </a:ext>
            </a:extLst>
          </p:cNvPr>
          <p:cNvSpPr/>
          <p:nvPr/>
        </p:nvSpPr>
        <p:spPr>
          <a:xfrm>
            <a:off x="0" y="1412875"/>
            <a:ext cx="12192000" cy="26098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BC171F29-A3A4-99B8-BF72-4820112E727D}"/>
              </a:ext>
            </a:extLst>
          </p:cNvPr>
          <p:cNvGrpSpPr/>
          <p:nvPr/>
        </p:nvGrpSpPr>
        <p:grpSpPr>
          <a:xfrm>
            <a:off x="4102759" y="2558327"/>
            <a:ext cx="3986483" cy="1482725"/>
            <a:chOff x="2682875" y="2071687"/>
            <a:chExt cx="3986483" cy="1482725"/>
          </a:xfrm>
        </p:grpSpPr>
        <p:sp>
          <p:nvSpPr>
            <p:cNvPr id="4" name="TextBox 1">
              <a:extLst>
                <a:ext uri="{FF2B5EF4-FFF2-40B4-BE49-F238E27FC236}">
                  <a16:creationId xmlns:a16="http://schemas.microsoft.com/office/drawing/2014/main" id="{0E8A09CB-5070-F836-77FB-BCAF987F39D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82875" y="2311106"/>
              <a:ext cx="3525324" cy="1015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en-US" altLang="zh-CN" sz="6000" b="1" dirty="0">
                  <a:solidFill>
                    <a:schemeClr val="accent1"/>
                  </a:solidFill>
                  <a:latin typeface="微软雅黑" pitchFamily="34" charset="-122"/>
                  <a:ea typeface="微软雅黑" pitchFamily="34" charset="-122"/>
                </a:rPr>
                <a:t>THANKS</a:t>
              </a:r>
            </a:p>
          </p:txBody>
        </p:sp>
        <p:sp>
          <p:nvSpPr>
            <p:cNvPr id="5" name="空心弧 4">
              <a:extLst>
                <a:ext uri="{FF2B5EF4-FFF2-40B4-BE49-F238E27FC236}">
                  <a16:creationId xmlns:a16="http://schemas.microsoft.com/office/drawing/2014/main" id="{B40FA9DC-46BB-DF74-23CE-54C455678CEC}"/>
                </a:ext>
              </a:extLst>
            </p:cNvPr>
            <p:cNvSpPr/>
            <p:nvPr/>
          </p:nvSpPr>
          <p:spPr bwMode="auto">
            <a:xfrm rot="7086271">
              <a:off x="5186633" y="2071687"/>
              <a:ext cx="1482725" cy="1482725"/>
            </a:xfrm>
            <a:prstGeom prst="blockArc">
              <a:avLst>
                <a:gd name="adj1" fmla="val 5502533"/>
                <a:gd name="adj2" fmla="val 1980318"/>
                <a:gd name="adj3" fmla="val 1053"/>
              </a:avLst>
            </a:prstGeom>
            <a:solidFill>
              <a:srgbClr val="C00000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TextBox 8">
              <a:extLst>
                <a:ext uri="{FF2B5EF4-FFF2-40B4-BE49-F238E27FC236}">
                  <a16:creationId xmlns:a16="http://schemas.microsoft.com/office/drawing/2014/main" id="{1952C20C-7A87-0AE7-F5E4-9D3431D1906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30513" y="3155950"/>
              <a:ext cx="2478466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algn="dist" eaLnBrk="1" hangingPunct="1">
                <a:defRPr/>
              </a:pPr>
              <a:endParaRPr lang="zh-CN" altLang="en-US" sz="1800" dirty="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7" name="等腰三角形 6">
            <a:extLst>
              <a:ext uri="{FF2B5EF4-FFF2-40B4-BE49-F238E27FC236}">
                <a16:creationId xmlns:a16="http://schemas.microsoft.com/office/drawing/2014/main" id="{46AF215A-C32C-F32A-CAF3-D134E751244D}"/>
              </a:ext>
            </a:extLst>
          </p:cNvPr>
          <p:cNvSpPr/>
          <p:nvPr/>
        </p:nvSpPr>
        <p:spPr>
          <a:xfrm flipV="1">
            <a:off x="5916353" y="4596588"/>
            <a:ext cx="359294" cy="206608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13022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ADB8F4A-A159-36FA-B8BE-4065E860EC1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背景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E06DA6D-38FE-303C-E3B2-C0B22725F9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355" y="2348047"/>
            <a:ext cx="9057143" cy="216190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03A17359-8C99-BF79-6F5A-B41C980FFF8E}"/>
              </a:ext>
            </a:extLst>
          </p:cNvPr>
          <p:cNvSpPr txBox="1"/>
          <p:nvPr/>
        </p:nvSpPr>
        <p:spPr>
          <a:xfrm>
            <a:off x="3329951" y="4985747"/>
            <a:ext cx="4570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数据偏差的图示以及其对模型训练的副作用</a:t>
            </a:r>
          </a:p>
        </p:txBody>
      </p:sp>
    </p:spTree>
    <p:extLst>
      <p:ext uri="{BB962C8B-B14F-4D97-AF65-F5344CB8AC3E}">
        <p14:creationId xmlns:p14="http://schemas.microsoft.com/office/powerpoint/2010/main" val="6874640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CF82055-36F1-8782-2871-6E55713AACD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背景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51F31B4-7A0C-E484-0388-EEE5006918A9}"/>
              </a:ext>
            </a:extLst>
          </p:cNvPr>
          <p:cNvSpPr txBox="1"/>
          <p:nvPr/>
        </p:nvSpPr>
        <p:spPr>
          <a:xfrm>
            <a:off x="397164" y="1505527"/>
            <a:ext cx="55931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chemeClr val="accent1"/>
                </a:solidFill>
              </a:rPr>
              <a:t>Inverse Propensity Weighted loss(IPW)</a:t>
            </a:r>
            <a:endParaRPr lang="zh-CN" altLang="en-US" sz="2400" b="1" dirty="0">
              <a:solidFill>
                <a:schemeClr val="accent1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68D6B2F-85A1-D6EC-BE6A-ECD63C71D2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818" y="2931166"/>
            <a:ext cx="3923809" cy="123809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5DF5893-C2CE-8097-5E38-A5AF6DFB4E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3444" y="2864499"/>
            <a:ext cx="3761905" cy="685714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5CD45F81-DCAA-8256-E0D4-68E2B589B75F}"/>
              </a:ext>
            </a:extLst>
          </p:cNvPr>
          <p:cNvSpPr txBox="1"/>
          <p:nvPr/>
        </p:nvSpPr>
        <p:spPr>
          <a:xfrm>
            <a:off x="435743" y="2347430"/>
            <a:ext cx="630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accent1"/>
                </a:solidFill>
              </a:rPr>
              <a:t>MLE</a:t>
            </a:r>
            <a:endParaRPr lang="zh-CN" altLang="en-US" b="1" dirty="0">
              <a:solidFill>
                <a:schemeClr val="accent1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4D7C5C3-045B-AD93-2511-F1FE8B024C00}"/>
              </a:ext>
            </a:extLst>
          </p:cNvPr>
          <p:cNvSpPr txBox="1"/>
          <p:nvPr/>
        </p:nvSpPr>
        <p:spPr>
          <a:xfrm>
            <a:off x="6173156" y="2347430"/>
            <a:ext cx="609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accent1"/>
                </a:solidFill>
              </a:rPr>
              <a:t>IPW</a:t>
            </a:r>
            <a:endParaRPr lang="zh-CN" altLang="en-US" b="1" dirty="0">
              <a:solidFill>
                <a:schemeClr val="accent1"/>
              </a:solidFill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18FE17D2-95C6-ABE8-5BC3-5C16F9A92BF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9328"/>
          <a:stretch/>
        </p:blipFill>
        <p:spPr>
          <a:xfrm>
            <a:off x="993016" y="4663808"/>
            <a:ext cx="3771429" cy="1155658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38C9E8F5-66F5-14C9-B01D-6D8A74AA8F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3016" y="5819466"/>
            <a:ext cx="1104762" cy="47619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69FD5512-2BF5-C884-4795-8D73795A53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18646" y="5026795"/>
            <a:ext cx="6676190" cy="542857"/>
          </a:xfrm>
          <a:prstGeom prst="rect">
            <a:avLst/>
          </a:prstGeom>
        </p:spPr>
      </p:pic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AA5F4E1D-CEF6-0528-7EC8-6AA14DAA8163}"/>
              </a:ext>
            </a:extLst>
          </p:cNvPr>
          <p:cNvCxnSpPr/>
          <p:nvPr/>
        </p:nvCxnSpPr>
        <p:spPr>
          <a:xfrm>
            <a:off x="212436" y="4424218"/>
            <a:ext cx="11582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58205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B64465C-97A0-5F7F-E722-92E7EC2B457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Proof of IPW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C0EB196-F5A5-9CA1-361B-EE905201AD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779" y="1871537"/>
            <a:ext cx="3314286" cy="77142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3192835-901A-E17A-3515-2B5FE47AFD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800" y="3478743"/>
            <a:ext cx="4219048" cy="647619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48F39798-98B3-3DCA-4D42-6421B33CA1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0115" y="5286109"/>
            <a:ext cx="2123810" cy="542857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51C95739-1CFB-2B69-2580-2BFB076C6B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03361" y="625506"/>
            <a:ext cx="3800000" cy="819048"/>
          </a:xfrm>
          <a:prstGeom prst="rect">
            <a:avLst/>
          </a:prstGeom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D5F17E82-FC9B-A43B-E89A-98C405D7C7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69038" y="1836856"/>
            <a:ext cx="4895238" cy="1314286"/>
          </a:xfrm>
          <a:prstGeom prst="rect">
            <a:avLst/>
          </a:prstGeom>
        </p:spPr>
      </p:pic>
      <p:sp>
        <p:nvSpPr>
          <p:cNvPr id="35" name="文本框 34">
            <a:extLst>
              <a:ext uri="{FF2B5EF4-FFF2-40B4-BE49-F238E27FC236}">
                <a16:creationId xmlns:a16="http://schemas.microsoft.com/office/drawing/2014/main" id="{848DE047-D596-09FA-CD7F-5885C1A7BA9D}"/>
              </a:ext>
            </a:extLst>
          </p:cNvPr>
          <p:cNvSpPr txBox="1"/>
          <p:nvPr/>
        </p:nvSpPr>
        <p:spPr>
          <a:xfrm>
            <a:off x="1980115" y="269058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chemeClr val="accent1"/>
                </a:solidFill>
              </a:rPr>
              <a:t>理想状况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522F4787-740F-BB8D-E62F-39D2D6715FF9}"/>
              </a:ext>
            </a:extLst>
          </p:cNvPr>
          <p:cNvSpPr txBox="1"/>
          <p:nvPr/>
        </p:nvSpPr>
        <p:spPr>
          <a:xfrm>
            <a:off x="1852924" y="417427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chemeClr val="accent1"/>
                </a:solidFill>
              </a:rPr>
              <a:t>现实状况</a:t>
            </a: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6DAB2485-B3DB-C9F5-45A6-0CE4CACDDC42}"/>
              </a:ext>
            </a:extLst>
          </p:cNvPr>
          <p:cNvSpPr txBox="1"/>
          <p:nvPr/>
        </p:nvSpPr>
        <p:spPr>
          <a:xfrm>
            <a:off x="5932234" y="773140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chemeClr val="accent1"/>
                </a:solidFill>
              </a:rPr>
              <a:t>引入</a:t>
            </a:r>
            <a:r>
              <a:rPr lang="en-US" altLang="zh-CN" b="1" dirty="0">
                <a:solidFill>
                  <a:schemeClr val="accent1"/>
                </a:solidFill>
              </a:rPr>
              <a:t>IPW</a:t>
            </a:r>
            <a:endParaRPr lang="zh-CN" altLang="en-US" b="1" dirty="0">
              <a:solidFill>
                <a:schemeClr val="accent1"/>
              </a:solidFill>
            </a:endParaRPr>
          </a:p>
        </p:txBody>
      </p:sp>
      <p:pic>
        <p:nvPicPr>
          <p:cNvPr id="43" name="图片 42">
            <a:extLst>
              <a:ext uri="{FF2B5EF4-FFF2-40B4-BE49-F238E27FC236}">
                <a16:creationId xmlns:a16="http://schemas.microsoft.com/office/drawing/2014/main" id="{C7CDEC50-B224-7270-D47E-38728411AD4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94759" y="4543609"/>
            <a:ext cx="4514286" cy="2114286"/>
          </a:xfrm>
          <a:prstGeom prst="rect">
            <a:avLst/>
          </a:prstGeom>
        </p:spPr>
      </p:pic>
      <p:sp>
        <p:nvSpPr>
          <p:cNvPr id="44" name="矩形 43">
            <a:extLst>
              <a:ext uri="{FF2B5EF4-FFF2-40B4-BE49-F238E27FC236}">
                <a16:creationId xmlns:a16="http://schemas.microsoft.com/office/drawing/2014/main" id="{D54B17DF-A067-5AB0-17D8-B8347CAD3801}"/>
              </a:ext>
            </a:extLst>
          </p:cNvPr>
          <p:cNvSpPr/>
          <p:nvPr/>
        </p:nvSpPr>
        <p:spPr>
          <a:xfrm>
            <a:off x="372862" y="1660124"/>
            <a:ext cx="4643021" cy="454536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CE4217FF-D93C-4086-AA53-982FB4BE90EE}"/>
              </a:ext>
            </a:extLst>
          </p:cNvPr>
          <p:cNvSpPr/>
          <p:nvPr/>
        </p:nvSpPr>
        <p:spPr>
          <a:xfrm>
            <a:off x="5630459" y="414093"/>
            <a:ext cx="5681709" cy="273704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9D1249A-4B1B-A454-7C07-20EB602EEDB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64276" y="3543444"/>
            <a:ext cx="6704762" cy="752381"/>
          </a:xfrm>
          <a:prstGeom prst="rect">
            <a:avLst/>
          </a:prstGeom>
        </p:spPr>
      </p:pic>
      <p:sp>
        <p:nvSpPr>
          <p:cNvPr id="6" name="箭头: 右弧形 5">
            <a:extLst>
              <a:ext uri="{FF2B5EF4-FFF2-40B4-BE49-F238E27FC236}">
                <a16:creationId xmlns:a16="http://schemas.microsoft.com/office/drawing/2014/main" id="{A36C654F-352A-4868-58C8-205FEF3D9303}"/>
              </a:ext>
            </a:extLst>
          </p:cNvPr>
          <p:cNvSpPr/>
          <p:nvPr/>
        </p:nvSpPr>
        <p:spPr>
          <a:xfrm>
            <a:off x="11540971" y="2503503"/>
            <a:ext cx="428067" cy="1154097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70207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B64465C-97A0-5F7F-E722-92E7EC2B457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Proof of IPW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CD5B96B-0CD7-1CDD-7C25-5A3B4B702E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779" y="1794489"/>
            <a:ext cx="3304762" cy="59047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C7A80A6-0C34-945F-25D0-C57CEAD5CC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779" y="2934439"/>
            <a:ext cx="3314286" cy="58095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8C65F6B-FF35-7240-0A50-432F270850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790" y="4083807"/>
            <a:ext cx="3380952" cy="54285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B00F7FE0-ED37-CEB3-70CD-4906387CD2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695" y="5236294"/>
            <a:ext cx="5752381" cy="1104762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3F0C808C-B827-28C9-7ABE-05C16DE25C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77957" y="4570000"/>
            <a:ext cx="4657143" cy="657143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3D074ED4-85F3-A099-FFA6-A9D367C995E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16019" y="5581810"/>
            <a:ext cx="5942857" cy="1276190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9EDE3960-8E45-2AC0-56F4-32B1ED7CE7B4}"/>
              </a:ext>
            </a:extLst>
          </p:cNvPr>
          <p:cNvSpPr txBox="1"/>
          <p:nvPr/>
        </p:nvSpPr>
        <p:spPr>
          <a:xfrm>
            <a:off x="597790" y="2507183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无偏</a:t>
            </a:r>
            <a:r>
              <a:rPr lang="zh-CN" altLang="en-US" b="1" dirty="0">
                <a:solidFill>
                  <a:schemeClr val="accent1"/>
                </a:solidFill>
              </a:rPr>
              <a:t>损失函数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C1990289-B946-B13C-77CD-C0BBABB24F66}"/>
              </a:ext>
            </a:extLst>
          </p:cNvPr>
          <p:cNvSpPr txBox="1"/>
          <p:nvPr/>
        </p:nvSpPr>
        <p:spPr>
          <a:xfrm>
            <a:off x="597790" y="1534205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chemeClr val="accent1"/>
                </a:solidFill>
              </a:rPr>
              <a:t>无偏采样分布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90606CC5-8063-1805-5A99-E235C05D2BDB}"/>
              </a:ext>
            </a:extLst>
          </p:cNvPr>
          <p:cNvSpPr txBox="1"/>
          <p:nvPr/>
        </p:nvSpPr>
        <p:spPr>
          <a:xfrm>
            <a:off x="594695" y="3500195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chemeClr val="accent1"/>
                </a:solidFill>
              </a:rPr>
              <a:t>有偏损失函数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F55871F3-864B-83C0-E908-94CB6D18683B}"/>
              </a:ext>
            </a:extLst>
          </p:cNvPr>
          <p:cNvSpPr txBox="1"/>
          <p:nvPr/>
        </p:nvSpPr>
        <p:spPr>
          <a:xfrm>
            <a:off x="594695" y="4767420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有偏</a:t>
            </a:r>
            <a:r>
              <a:rPr lang="zh-CN" altLang="en-US" b="1" dirty="0">
                <a:solidFill>
                  <a:schemeClr val="accent1"/>
                </a:solidFill>
              </a:rPr>
              <a:t>损失期望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FDE047BE-4E77-D9FA-6B2A-2C460D8C0DF5}"/>
              </a:ext>
            </a:extLst>
          </p:cNvPr>
          <p:cNvSpPr txBox="1"/>
          <p:nvPr/>
        </p:nvSpPr>
        <p:spPr>
          <a:xfrm>
            <a:off x="6209004" y="3927139"/>
            <a:ext cx="1994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chemeClr val="accent1"/>
                </a:solidFill>
              </a:rPr>
              <a:t>引入</a:t>
            </a:r>
            <a:r>
              <a:rPr lang="en-US" altLang="zh-CN" b="1" dirty="0">
                <a:solidFill>
                  <a:schemeClr val="accent1"/>
                </a:solidFill>
              </a:rPr>
              <a:t>IPW</a:t>
            </a:r>
            <a:r>
              <a:rPr lang="zh-CN" altLang="en-US" b="1" dirty="0">
                <a:solidFill>
                  <a:schemeClr val="accent1"/>
                </a:solidFill>
              </a:rPr>
              <a:t>损失函数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06385A4B-80ED-C2CA-B226-B9FC394F203A}"/>
              </a:ext>
            </a:extLst>
          </p:cNvPr>
          <p:cNvSpPr txBox="1"/>
          <p:nvPr/>
        </p:nvSpPr>
        <p:spPr>
          <a:xfrm>
            <a:off x="6412916" y="5212478"/>
            <a:ext cx="3655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chemeClr val="accent1"/>
                </a:solidFill>
              </a:rPr>
              <a:t>引入</a:t>
            </a:r>
            <a:r>
              <a:rPr lang="en-US" altLang="zh-CN" b="1" dirty="0">
                <a:solidFill>
                  <a:schemeClr val="accent1"/>
                </a:solidFill>
              </a:rPr>
              <a:t>IPW</a:t>
            </a:r>
            <a:r>
              <a:rPr lang="zh-CN" altLang="en-US" b="1" dirty="0">
                <a:solidFill>
                  <a:schemeClr val="accent1"/>
                </a:solidFill>
              </a:rPr>
              <a:t>损失期望</a:t>
            </a:r>
            <a:r>
              <a:rPr lang="en-US" altLang="zh-CN" b="1" dirty="0">
                <a:solidFill>
                  <a:schemeClr val="accent1"/>
                </a:solidFill>
              </a:rPr>
              <a:t>-&gt;</a:t>
            </a:r>
            <a:r>
              <a:rPr lang="zh-CN" altLang="en-US" b="1" dirty="0">
                <a:solidFill>
                  <a:srgbClr val="FF0000"/>
                </a:solidFill>
              </a:rPr>
              <a:t>无偏</a:t>
            </a:r>
            <a:r>
              <a:rPr lang="zh-CN" altLang="en-US" b="1" dirty="0">
                <a:solidFill>
                  <a:schemeClr val="accent1"/>
                </a:solidFill>
              </a:rPr>
              <a:t>损失函数</a:t>
            </a: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A1DC8505-26FF-3E30-B0A2-DCE8028EE88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83563" y="1718871"/>
            <a:ext cx="6847619" cy="1314286"/>
          </a:xfrm>
          <a:prstGeom prst="rect">
            <a:avLst/>
          </a:prstGeom>
        </p:spPr>
      </p:pic>
      <p:sp>
        <p:nvSpPr>
          <p:cNvPr id="23" name="箭头: 左弧形 22">
            <a:extLst>
              <a:ext uri="{FF2B5EF4-FFF2-40B4-BE49-F238E27FC236}">
                <a16:creationId xmlns:a16="http://schemas.microsoft.com/office/drawing/2014/main" id="{1859F8F3-E19C-A6E1-726A-66B77C18B20C}"/>
              </a:ext>
            </a:extLst>
          </p:cNvPr>
          <p:cNvSpPr/>
          <p:nvPr/>
        </p:nvSpPr>
        <p:spPr>
          <a:xfrm>
            <a:off x="193964" y="1794489"/>
            <a:ext cx="277091" cy="865584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4" name="箭头: 左弧形 23">
            <a:extLst>
              <a:ext uri="{FF2B5EF4-FFF2-40B4-BE49-F238E27FC236}">
                <a16:creationId xmlns:a16="http://schemas.microsoft.com/office/drawing/2014/main" id="{08E45B38-63D6-33EA-C150-6C3DC949F237}"/>
              </a:ext>
            </a:extLst>
          </p:cNvPr>
          <p:cNvSpPr/>
          <p:nvPr/>
        </p:nvSpPr>
        <p:spPr>
          <a:xfrm>
            <a:off x="193964" y="2743200"/>
            <a:ext cx="277091" cy="924173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5" name="箭头: 左弧形 24">
            <a:extLst>
              <a:ext uri="{FF2B5EF4-FFF2-40B4-BE49-F238E27FC236}">
                <a16:creationId xmlns:a16="http://schemas.microsoft.com/office/drawing/2014/main" id="{2775657D-BB65-10F4-F971-63C5F777CD00}"/>
              </a:ext>
            </a:extLst>
          </p:cNvPr>
          <p:cNvSpPr/>
          <p:nvPr/>
        </p:nvSpPr>
        <p:spPr>
          <a:xfrm>
            <a:off x="193964" y="3798332"/>
            <a:ext cx="277091" cy="1161595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6" name="箭头: 上 25">
            <a:extLst>
              <a:ext uri="{FF2B5EF4-FFF2-40B4-BE49-F238E27FC236}">
                <a16:creationId xmlns:a16="http://schemas.microsoft.com/office/drawing/2014/main" id="{0DC4A0E9-CC9E-755D-B4D2-7C016882F4C0}"/>
              </a:ext>
            </a:extLst>
          </p:cNvPr>
          <p:cNvSpPr/>
          <p:nvPr/>
        </p:nvSpPr>
        <p:spPr>
          <a:xfrm rot="4800000">
            <a:off x="3950397" y="2560186"/>
            <a:ext cx="231150" cy="3852439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箭头: 左弧形 26">
            <a:extLst>
              <a:ext uri="{FF2B5EF4-FFF2-40B4-BE49-F238E27FC236}">
                <a16:creationId xmlns:a16="http://schemas.microsoft.com/office/drawing/2014/main" id="{F9777D38-ADE4-B234-3650-B42ED174755A}"/>
              </a:ext>
            </a:extLst>
          </p:cNvPr>
          <p:cNvSpPr/>
          <p:nvPr/>
        </p:nvSpPr>
        <p:spPr>
          <a:xfrm>
            <a:off x="6012494" y="4485712"/>
            <a:ext cx="286594" cy="825717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EC24C5DD-4EDB-2132-398C-CA7F46638BE5}"/>
              </a:ext>
            </a:extLst>
          </p:cNvPr>
          <p:cNvCxnSpPr>
            <a:cxnSpLocks/>
            <a:stCxn id="22" idx="1"/>
          </p:cNvCxnSpPr>
          <p:nvPr/>
        </p:nvCxnSpPr>
        <p:spPr>
          <a:xfrm flipH="1">
            <a:off x="3874416" y="2376014"/>
            <a:ext cx="1109147" cy="177812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 30">
            <a:extLst>
              <a:ext uri="{FF2B5EF4-FFF2-40B4-BE49-F238E27FC236}">
                <a16:creationId xmlns:a16="http://schemas.microsoft.com/office/drawing/2014/main" id="{AADF9316-FFE9-9316-052C-EE69086C5269}"/>
              </a:ext>
            </a:extLst>
          </p:cNvPr>
          <p:cNvSpPr/>
          <p:nvPr/>
        </p:nvSpPr>
        <p:spPr>
          <a:xfrm>
            <a:off x="749779" y="2876515"/>
            <a:ext cx="3228963" cy="638876"/>
          </a:xfrm>
          <a:prstGeom prst="rect">
            <a:avLst/>
          </a:prstGeom>
          <a:noFill/>
          <a:ln w="19050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ED20E7B9-B809-2741-8C5E-3655A6D24DEB}"/>
              </a:ext>
            </a:extLst>
          </p:cNvPr>
          <p:cNvSpPr/>
          <p:nvPr/>
        </p:nvSpPr>
        <p:spPr>
          <a:xfrm>
            <a:off x="8012783" y="6224288"/>
            <a:ext cx="4100659" cy="620835"/>
          </a:xfrm>
          <a:prstGeom prst="rect">
            <a:avLst/>
          </a:prstGeom>
          <a:noFill/>
          <a:ln w="19050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FC99AB28-2C01-38E2-51CA-B7CCC4B2732D}"/>
              </a:ext>
            </a:extLst>
          </p:cNvPr>
          <p:cNvSpPr/>
          <p:nvPr/>
        </p:nvSpPr>
        <p:spPr>
          <a:xfrm>
            <a:off x="2553273" y="5702180"/>
            <a:ext cx="3745815" cy="638876"/>
          </a:xfrm>
          <a:prstGeom prst="rect">
            <a:avLst/>
          </a:prstGeom>
          <a:noFill/>
          <a:ln w="19050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7523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D20025EB-F34E-59ED-6275-997DCA60DD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动机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3603D69-3937-0914-7232-58CEA5EAEA5C}"/>
              </a:ext>
            </a:extLst>
          </p:cNvPr>
          <p:cNvSpPr txBox="1"/>
          <p:nvPr/>
        </p:nvSpPr>
        <p:spPr>
          <a:xfrm>
            <a:off x="749779" y="1926768"/>
            <a:ext cx="10854253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buAutoNum type="arabicPeriod"/>
            </a:pPr>
            <a:r>
              <a:rPr lang="zh-CN" altLang="en-US" sz="3200" dirty="0">
                <a:solidFill>
                  <a:schemeClr val="accent1"/>
                </a:solidFill>
              </a:rPr>
              <a:t>对比损失中一些损失等价于</a:t>
            </a:r>
            <a:r>
              <a:rPr lang="en-US" altLang="zh-CN" sz="3200" dirty="0">
                <a:solidFill>
                  <a:schemeClr val="accent1"/>
                </a:solidFill>
              </a:rPr>
              <a:t>IPW</a:t>
            </a:r>
            <a:r>
              <a:rPr lang="zh-CN" altLang="en-US" sz="3200" dirty="0">
                <a:solidFill>
                  <a:schemeClr val="accent1"/>
                </a:solidFill>
              </a:rPr>
              <a:t>，提供从对比学习的角度</a:t>
            </a:r>
            <a:endParaRPr lang="en-US" altLang="zh-CN" sz="3200" dirty="0">
              <a:solidFill>
                <a:schemeClr val="accent1"/>
              </a:solidFill>
            </a:endParaRPr>
          </a:p>
          <a:p>
            <a:r>
              <a:rPr lang="zh-CN" altLang="en-US" sz="3200" dirty="0">
                <a:solidFill>
                  <a:schemeClr val="accent1"/>
                </a:solidFill>
              </a:rPr>
              <a:t>实现去偏的推荐</a:t>
            </a:r>
            <a:endParaRPr lang="en-US" altLang="zh-CN" sz="3200" dirty="0">
              <a:solidFill>
                <a:schemeClr val="accent1"/>
              </a:solidFill>
            </a:endParaRPr>
          </a:p>
          <a:p>
            <a:r>
              <a:rPr lang="en-US" altLang="zh-CN" sz="3200" dirty="0">
                <a:solidFill>
                  <a:schemeClr val="accent1"/>
                </a:solidFill>
              </a:rPr>
              <a:t>2. </a:t>
            </a:r>
            <a:r>
              <a:rPr lang="zh-CN" altLang="en-US" sz="3200" dirty="0">
                <a:solidFill>
                  <a:schemeClr val="accent1"/>
                </a:solidFill>
              </a:rPr>
              <a:t>队列设计可以缓存历史</a:t>
            </a:r>
            <a:r>
              <a:rPr lang="en-US" altLang="zh-CN" sz="3200" dirty="0">
                <a:solidFill>
                  <a:schemeClr val="accent1"/>
                </a:solidFill>
              </a:rPr>
              <a:t>batch</a:t>
            </a:r>
            <a:r>
              <a:rPr lang="zh-CN" altLang="en-US" sz="3200" dirty="0">
                <a:solidFill>
                  <a:schemeClr val="accent1"/>
                </a:solidFill>
              </a:rPr>
              <a:t>的计算结果，从而减少计算</a:t>
            </a:r>
            <a:endParaRPr lang="en-US" altLang="zh-CN" sz="3200" dirty="0">
              <a:solidFill>
                <a:schemeClr val="accent1"/>
              </a:solidFill>
            </a:endParaRPr>
          </a:p>
          <a:p>
            <a:r>
              <a:rPr lang="zh-CN" altLang="en-US" sz="3200" dirty="0">
                <a:solidFill>
                  <a:schemeClr val="accent1"/>
                </a:solidFill>
              </a:rPr>
              <a:t>量，能够为负样本提供更多的特征，且可以直接将队列中的</a:t>
            </a:r>
            <a:endParaRPr lang="en-US" altLang="zh-CN" sz="3200" dirty="0">
              <a:solidFill>
                <a:schemeClr val="accent1"/>
              </a:solidFill>
            </a:endParaRPr>
          </a:p>
          <a:p>
            <a:r>
              <a:rPr lang="zh-CN" altLang="en-US" sz="3200" dirty="0">
                <a:solidFill>
                  <a:schemeClr val="accent1"/>
                </a:solidFill>
              </a:rPr>
              <a:t>历史商品作为负样本（类似于分布频率的采样）</a:t>
            </a:r>
            <a:endParaRPr lang="en-US" altLang="zh-CN" sz="32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52751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D20025EB-F34E-59ED-6275-997DCA60DD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现况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4222CA9-50C7-84C9-40EB-CAC0BB3D5FB6}"/>
              </a:ext>
            </a:extLst>
          </p:cNvPr>
          <p:cNvSpPr txBox="1"/>
          <p:nvPr/>
        </p:nvSpPr>
        <p:spPr>
          <a:xfrm>
            <a:off x="6442364" y="2028651"/>
            <a:ext cx="1556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err="1">
                <a:solidFill>
                  <a:schemeClr val="accent1">
                    <a:lumMod val="75000"/>
                  </a:schemeClr>
                </a:solidFill>
              </a:rPr>
              <a:t>InfoNCE</a:t>
            </a:r>
            <a:r>
              <a:rPr lang="en-US" altLang="zh-CN" b="1" dirty="0">
                <a:solidFill>
                  <a:schemeClr val="accent1">
                    <a:lumMod val="75000"/>
                  </a:schemeClr>
                </a:solidFill>
              </a:rPr>
              <a:t> Loss</a:t>
            </a:r>
            <a:endParaRPr lang="zh-CN" alt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3D6E840-1C49-8F14-FCAD-FFF20EB4A4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2364" y="2594981"/>
            <a:ext cx="4908802" cy="59058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8B8AB5C-AE4A-85EE-9285-926449F1F3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86" y="2292920"/>
            <a:ext cx="5607338" cy="1257365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61D40607-7D5A-F7D8-19D9-C591622CC89F}"/>
              </a:ext>
            </a:extLst>
          </p:cNvPr>
          <p:cNvSpPr txBox="1"/>
          <p:nvPr/>
        </p:nvSpPr>
        <p:spPr>
          <a:xfrm>
            <a:off x="512618" y="1659319"/>
            <a:ext cx="2542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accent1">
                    <a:lumMod val="75000"/>
                  </a:schemeClr>
                </a:solidFill>
              </a:rPr>
              <a:t>Sampled </a:t>
            </a:r>
            <a:r>
              <a:rPr lang="en-US" altLang="zh-CN" b="1" dirty="0" err="1">
                <a:solidFill>
                  <a:schemeClr val="accent1">
                    <a:lumMod val="75000"/>
                  </a:schemeClr>
                </a:solidFill>
              </a:rPr>
              <a:t>Softmax</a:t>
            </a:r>
            <a:r>
              <a:rPr lang="en-US" altLang="zh-CN" b="1" dirty="0">
                <a:solidFill>
                  <a:schemeClr val="accent1">
                    <a:lumMod val="75000"/>
                  </a:schemeClr>
                </a:solidFill>
              </a:rPr>
              <a:t> Loss</a:t>
            </a:r>
            <a:endParaRPr lang="zh-CN" alt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E77FF3E-0698-565C-5F10-17AE90C5D0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2364" y="4747171"/>
            <a:ext cx="5099312" cy="118751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EC38D4E-D5F8-CC95-6EA6-40D99DBA35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6160" y="4893919"/>
            <a:ext cx="3742574" cy="935644"/>
          </a:xfrm>
          <a:prstGeom prst="rect">
            <a:avLst/>
          </a:prstGeom>
        </p:spPr>
      </p:pic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828D6890-B8E3-7FE4-65C1-9203D0BB5497}"/>
              </a:ext>
            </a:extLst>
          </p:cNvPr>
          <p:cNvCxnSpPr/>
          <p:nvPr/>
        </p:nvCxnSpPr>
        <p:spPr>
          <a:xfrm flipV="1">
            <a:off x="2419927" y="3833091"/>
            <a:ext cx="794328" cy="7204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12911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72D3B0C2-25DA-0BA6-67C8-702F8FE8386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理论证明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303515C-D8BE-E34B-F70A-6A97B2618F64}"/>
              </a:ext>
            </a:extLst>
          </p:cNvPr>
          <p:cNvSpPr txBox="1"/>
          <p:nvPr/>
        </p:nvSpPr>
        <p:spPr>
          <a:xfrm>
            <a:off x="464127" y="1544782"/>
            <a:ext cx="1122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IPW Loss</a:t>
            </a:r>
            <a:endParaRPr lang="zh-CN" altLang="en-US" b="1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12E9130-3EE7-5D85-0D13-DDEB1714BA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808" y="2024765"/>
            <a:ext cx="3841947" cy="73028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C1CECBC3-2788-47E3-D738-B9099CB1FBFF}"/>
              </a:ext>
            </a:extLst>
          </p:cNvPr>
          <p:cNvSpPr txBox="1"/>
          <p:nvPr/>
        </p:nvSpPr>
        <p:spPr>
          <a:xfrm>
            <a:off x="430477" y="3926270"/>
            <a:ext cx="1556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err="1"/>
              <a:t>InfoNCE</a:t>
            </a:r>
            <a:r>
              <a:rPr lang="en-US" altLang="zh-CN" b="1" dirty="0"/>
              <a:t> Loss</a:t>
            </a:r>
            <a:endParaRPr lang="zh-CN" altLang="en-US" b="1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98234EB-CBB9-8442-0E72-316EC596BC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477" y="4492600"/>
            <a:ext cx="4908802" cy="59058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1E243A76-C45F-9AFA-AC10-D90ACC007B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412" y="5212931"/>
            <a:ext cx="5264421" cy="1320868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AFB08CA6-E2D2-C592-AB05-44E17D9E72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20384" y="885822"/>
            <a:ext cx="4953255" cy="1162110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0E54AA30-E25C-1014-9D65-C87AA6075FEF}"/>
              </a:ext>
            </a:extLst>
          </p:cNvPr>
          <p:cNvSpPr txBox="1"/>
          <p:nvPr/>
        </p:nvSpPr>
        <p:spPr>
          <a:xfrm>
            <a:off x="6263412" y="516490"/>
            <a:ext cx="609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accent1">
                    <a:lumMod val="75000"/>
                  </a:schemeClr>
                </a:solidFill>
              </a:rPr>
              <a:t>IPW</a:t>
            </a:r>
            <a:endParaRPr lang="zh-CN" alt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EFCE840E-14E1-E1DE-A727-3FA7EBDC9304}"/>
              </a:ext>
            </a:extLst>
          </p:cNvPr>
          <p:cNvSpPr txBox="1"/>
          <p:nvPr/>
        </p:nvSpPr>
        <p:spPr>
          <a:xfrm>
            <a:off x="6231660" y="212671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</a:rPr>
              <a:t>对比损失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FD06CD2B-5820-D324-4417-018A89817D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88632" y="2593794"/>
            <a:ext cx="5016758" cy="1276416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5C8CE35D-D5D7-1434-8D15-96734004E5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6881" y="4981144"/>
            <a:ext cx="5048509" cy="1784442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72D7D23B-66FF-4148-3AE2-9603F6DD8DC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53568" y="3915037"/>
            <a:ext cx="5239019" cy="292115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2120DEAF-521C-2089-6EA6-FB430AC130F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122589" y="3953138"/>
            <a:ext cx="539778" cy="215911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A775872D-0625-87F4-E703-5917FF1495F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56916" y="4327434"/>
            <a:ext cx="2324219" cy="266714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8696F18C-1295-463E-C624-856F74FABA6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485882" y="4295602"/>
            <a:ext cx="1066855" cy="323867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D42735A0-65EB-E22C-6B54-81BD52A26B7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552737" y="4270107"/>
            <a:ext cx="1720938" cy="361969"/>
          </a:xfrm>
          <a:prstGeom prst="rect">
            <a:avLst/>
          </a:prstGeom>
        </p:spPr>
      </p:pic>
      <p:sp>
        <p:nvSpPr>
          <p:cNvPr id="29" name="矩形 28">
            <a:extLst>
              <a:ext uri="{FF2B5EF4-FFF2-40B4-BE49-F238E27FC236}">
                <a16:creationId xmlns:a16="http://schemas.microsoft.com/office/drawing/2014/main" id="{98F2D515-AF8B-2A6A-9B7E-5157252229E9}"/>
              </a:ext>
            </a:extLst>
          </p:cNvPr>
          <p:cNvSpPr/>
          <p:nvPr/>
        </p:nvSpPr>
        <p:spPr>
          <a:xfrm>
            <a:off x="5888632" y="3915037"/>
            <a:ext cx="6017051" cy="788581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箭头: 左弧形 29">
            <a:extLst>
              <a:ext uri="{FF2B5EF4-FFF2-40B4-BE49-F238E27FC236}">
                <a16:creationId xmlns:a16="http://schemas.microsoft.com/office/drawing/2014/main" id="{05916829-4AB5-3D72-71E8-BA7DAC2CB6C8}"/>
              </a:ext>
            </a:extLst>
          </p:cNvPr>
          <p:cNvSpPr/>
          <p:nvPr/>
        </p:nvSpPr>
        <p:spPr>
          <a:xfrm>
            <a:off x="5550738" y="3151909"/>
            <a:ext cx="369646" cy="2362200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8EAF959-DE4E-3514-D229-D6D6D255AA67}"/>
              </a:ext>
            </a:extLst>
          </p:cNvPr>
          <p:cNvSpPr/>
          <p:nvPr/>
        </p:nvSpPr>
        <p:spPr>
          <a:xfrm>
            <a:off x="5550738" y="242256"/>
            <a:ext cx="6452098" cy="647027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96105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9597</TotalTime>
  <Words>747</Words>
  <Application>Microsoft Office PowerPoint</Application>
  <PresentationFormat>宽屏</PresentationFormat>
  <Paragraphs>127</Paragraphs>
  <Slides>23</Slides>
  <Notes>5</Notes>
  <HiddenSlides>1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31" baseType="lpstr">
      <vt:lpstr>-apple-system</vt:lpstr>
      <vt:lpstr>LinLibertineT</vt:lpstr>
      <vt:lpstr>等线</vt:lpstr>
      <vt:lpstr>等线 Light</vt:lpstr>
      <vt:lpstr>微软雅黑</vt:lpstr>
      <vt:lpstr>Arial</vt:lpstr>
      <vt:lpstr>Cambria Math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阮 滨</dc:creator>
  <cp:lastModifiedBy>阮 滨</cp:lastModifiedBy>
  <cp:revision>25</cp:revision>
  <dcterms:created xsi:type="dcterms:W3CDTF">2022-06-05T08:59:57Z</dcterms:created>
  <dcterms:modified xsi:type="dcterms:W3CDTF">2022-07-07T06:22:40Z</dcterms:modified>
</cp:coreProperties>
</file>